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31" r:id="rId2"/>
    <p:sldId id="314" r:id="rId3"/>
    <p:sldId id="340" r:id="rId4"/>
    <p:sldId id="270" r:id="rId5"/>
    <p:sldId id="343" r:id="rId6"/>
    <p:sldId id="276" r:id="rId7"/>
    <p:sldId id="339" r:id="rId8"/>
    <p:sldId id="338" r:id="rId9"/>
    <p:sldId id="341" r:id="rId10"/>
    <p:sldId id="267" r:id="rId11"/>
    <p:sldId id="306" r:id="rId12"/>
    <p:sldId id="274" r:id="rId13"/>
    <p:sldId id="305" r:id="rId14"/>
    <p:sldId id="281" r:id="rId15"/>
    <p:sldId id="284" r:id="rId16"/>
    <p:sldId id="326" r:id="rId17"/>
    <p:sldId id="329" r:id="rId18"/>
    <p:sldId id="344" r:id="rId19"/>
    <p:sldId id="34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DEAF"/>
    <a:srgbClr val="F24326"/>
    <a:srgbClr val="F56851"/>
    <a:srgbClr val="009999"/>
    <a:srgbClr val="00C9C4"/>
    <a:srgbClr val="F2F2F2"/>
    <a:srgbClr val="F14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7" autoAdjust="0"/>
    <p:restoredTop sz="81818" autoAdjust="0"/>
  </p:normalViewPr>
  <p:slideViewPr>
    <p:cSldViewPr snapToGrid="0">
      <p:cViewPr varScale="1">
        <p:scale>
          <a:sx n="91" d="100"/>
          <a:sy n="91" d="100"/>
        </p:scale>
        <p:origin x="1211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37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1B6BE-4A91-4E14-A4AF-9FCA2EFBB5A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462B0-C4F1-4AE9-9B42-7ECAC35ED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bullet: implications for future probiotic development, co-culturing, how we evaluate a “good” probiotic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5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Number of Bacillus reads in treated and control samples on Days 1 and 12 (Trial 1), Days 1 and 9 (Trial 2), and Days 5 and 12 (Trial 3). n=3. Bacillus is consistently more abundant in the treated than the control water on Day 9/12 in all 3 trials.</a:t>
            </a:r>
          </a:p>
          <a:p>
            <a:endParaRPr lang="en-US" dirty="0"/>
          </a:p>
          <a:p>
            <a:r>
              <a:rPr lang="en-US" dirty="0"/>
              <a:t>Make y-axis the same. Swap Control/Bacillus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4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The total abundance and structure of </a:t>
            </a:r>
            <a:r>
              <a:rPr lang="en-US" i="1" dirty="0"/>
              <a:t>Vibrio </a:t>
            </a:r>
            <a:r>
              <a:rPr lang="en-US" i="0" dirty="0"/>
              <a:t>reads in all three trials. </a:t>
            </a:r>
            <a:r>
              <a:rPr lang="en-US" dirty="0"/>
              <a:t>The structure of total </a:t>
            </a:r>
            <a:r>
              <a:rPr lang="en-US" i="1" dirty="0"/>
              <a:t>Vibrio</a:t>
            </a:r>
            <a:r>
              <a:rPr lang="en-US" dirty="0"/>
              <a:t> counts in the rearing water is different between Trials and changes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The structure of total </a:t>
            </a:r>
            <a:r>
              <a:rPr lang="en-US" i="1" dirty="0" err="1"/>
              <a:t>Vibrios</a:t>
            </a:r>
            <a:r>
              <a:rPr lang="en-US" dirty="0"/>
              <a:t> is different based on the sample type and time point in Trial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3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Total </a:t>
            </a:r>
            <a:r>
              <a:rPr lang="en-US" i="1" dirty="0"/>
              <a:t>Vibrio</a:t>
            </a:r>
            <a:r>
              <a:rPr lang="en-US" i="0" dirty="0"/>
              <a:t> read abundance and diversity in Trial 1. (a) </a:t>
            </a:r>
            <a:r>
              <a:rPr lang="en-US" sz="1200" dirty="0"/>
              <a:t>Total Vibrio reads are most abundant in the oyster and swab samples. (b) Total </a:t>
            </a:r>
            <a:r>
              <a:rPr lang="en-US" sz="1200" i="1" dirty="0"/>
              <a:t>Vibrio</a:t>
            </a:r>
            <a:r>
              <a:rPr lang="en-US" sz="1200" i="0" dirty="0"/>
              <a:t> reads are the most diverse in the tank biofilms (swab) samples (Simpson’s index of diversity). </a:t>
            </a:r>
            <a:endParaRPr lang="en-US" dirty="0"/>
          </a:p>
          <a:p>
            <a:r>
              <a:rPr lang="en-US" dirty="0"/>
              <a:t>The oysters are selecting specific bacteria from the diverse water pool</a:t>
            </a:r>
          </a:p>
          <a:p>
            <a:endParaRPr lang="en-US" dirty="0"/>
          </a:p>
          <a:p>
            <a:r>
              <a:rPr lang="en-US" dirty="0"/>
              <a:t>Switch to scatterplot?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9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Vibrio </a:t>
            </a:r>
            <a:r>
              <a:rPr lang="en-US" dirty="0" err="1"/>
              <a:t>Oligotyping</a:t>
            </a:r>
            <a:r>
              <a:rPr lang="en-US" dirty="0"/>
              <a:t> reveals differences in succession of species over time between treatments in Trial 3.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200" dirty="0">
                <a:latin typeface="Calibri" panose="020F0502020204030204" pitchFamily="34" charset="0"/>
              </a:rPr>
              <a:t>GenBank: KX425011.1 - VIRULENT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</a:rPr>
              <a:t>GenBank: LN832936.1 - PATHOGENIC IN CLAMS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 pitchFamily="34" charset="0"/>
              </a:rPr>
              <a:t>GenBank: LT221239.1 - ADAPTIVE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Read counts of </a:t>
            </a:r>
            <a:r>
              <a:rPr lang="en-US" dirty="0" err="1"/>
              <a:t>Oceanospirallales</a:t>
            </a:r>
            <a:r>
              <a:rPr lang="en-US" dirty="0"/>
              <a:t> and </a:t>
            </a:r>
            <a:r>
              <a:rPr lang="en-US" dirty="0" err="1"/>
              <a:t>Flavobacteriales</a:t>
            </a:r>
            <a:r>
              <a:rPr lang="en-US" dirty="0"/>
              <a:t> in all three trials over time, in both treated and control samples. </a:t>
            </a:r>
            <a:r>
              <a:rPr lang="en-US" sz="1200" dirty="0" err="1"/>
              <a:t>Oceanospirallales</a:t>
            </a:r>
            <a:r>
              <a:rPr lang="en-US" sz="1200" dirty="0"/>
              <a:t> and </a:t>
            </a:r>
            <a:r>
              <a:rPr lang="en-US" sz="1200" dirty="0" err="1"/>
              <a:t>Flavobacteriales</a:t>
            </a:r>
            <a:r>
              <a:rPr lang="en-US" sz="1200" dirty="0"/>
              <a:t> are consistently more abundant in probiotic-treated tank rearing water, and decrease with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7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xx. Network analysis using Bray-Curtis dissimilarity metric (max distance =0.4, Order level).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Bootstrap this!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Blue (0) = Occurs in Control significantly more than Treated</a:t>
            </a:r>
          </a:p>
          <a:p>
            <a:r>
              <a:rPr lang="en-US" dirty="0"/>
              <a:t>White (1) = equal occurrence in treated and control</a:t>
            </a:r>
          </a:p>
          <a:p>
            <a:r>
              <a:rPr lang="en-US" dirty="0"/>
              <a:t>Very pink (22.05) = Only occurs in Control significantly more than Treated</a:t>
            </a:r>
          </a:p>
          <a:p>
            <a:endParaRPr lang="en-US" dirty="0"/>
          </a:p>
          <a:p>
            <a:r>
              <a:rPr lang="en-US" dirty="0"/>
              <a:t>Taxa that change in the same way will get an edge</a:t>
            </a:r>
          </a:p>
          <a:p>
            <a:r>
              <a:rPr lang="en-US" dirty="0"/>
              <a:t>Nodes that have edges occur in the same proportions, same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8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Probiotic effect on the rearing water is mediated through select associated taxa.</a:t>
            </a:r>
          </a:p>
          <a:p>
            <a:r>
              <a:rPr lang="en-US" sz="1200" dirty="0"/>
              <a:t>Probiotics do not directly alter the rearing water microbial community, but act through associated bacteria.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8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Read counts of </a:t>
            </a:r>
            <a:r>
              <a:rPr lang="en-US" dirty="0" err="1"/>
              <a:t>Oceanospirallales</a:t>
            </a:r>
            <a:r>
              <a:rPr lang="en-US" dirty="0"/>
              <a:t> and </a:t>
            </a:r>
            <a:r>
              <a:rPr lang="en-US" dirty="0" err="1"/>
              <a:t>Flavobacteriales</a:t>
            </a:r>
            <a:r>
              <a:rPr lang="en-US" dirty="0"/>
              <a:t> in all three trials over time, in both treated and control samples. </a:t>
            </a:r>
            <a:r>
              <a:rPr lang="en-US" sz="1200" dirty="0" err="1"/>
              <a:t>Oceanospirallales</a:t>
            </a:r>
            <a:r>
              <a:rPr lang="en-US" sz="1200" dirty="0"/>
              <a:t> and </a:t>
            </a:r>
            <a:r>
              <a:rPr lang="en-US" sz="1200" dirty="0" err="1"/>
              <a:t>Flavobacteriales</a:t>
            </a:r>
            <a:r>
              <a:rPr lang="en-US" sz="1200" dirty="0"/>
              <a:t> are consistently more abundant in probiotic-treated tank rearing water, and decrease with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5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xx. Summary of sequencing data and probiotic trial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7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Percent survival data in all Trials.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1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Percent abundance in water samples by phylum shows small changes in the same system. Total abundance of reads is shown in the bar graph.</a:t>
            </a:r>
          </a:p>
          <a:p>
            <a:r>
              <a:rPr lang="en-US" dirty="0"/>
              <a:t>Decrease in </a:t>
            </a:r>
            <a:r>
              <a:rPr lang="en-US" dirty="0" err="1"/>
              <a:t>Bacteriodetes</a:t>
            </a:r>
            <a:endParaRPr lang="en-US" dirty="0"/>
          </a:p>
          <a:p>
            <a:r>
              <a:rPr lang="en-US" dirty="0"/>
              <a:t>Increase in </a:t>
            </a:r>
            <a:r>
              <a:rPr lang="en-US" dirty="0" err="1"/>
              <a:t>Acinobacteria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Percent abundance in water samples by order shows small changes in the same system. Total abundance of reads is shown in the bar graph.</a:t>
            </a:r>
          </a:p>
          <a:p>
            <a:r>
              <a:rPr lang="en-US" dirty="0"/>
              <a:t>Decrease in </a:t>
            </a:r>
            <a:r>
              <a:rPr lang="en-US" dirty="0" err="1"/>
              <a:t>Bacteriodetes</a:t>
            </a:r>
            <a:endParaRPr lang="en-US" dirty="0"/>
          </a:p>
          <a:p>
            <a:r>
              <a:rPr lang="en-US" dirty="0"/>
              <a:t>Increase in </a:t>
            </a:r>
            <a:r>
              <a:rPr lang="en-US" dirty="0" err="1"/>
              <a:t>Acinobacteria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98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Simpson’s index of diversity for all water samples in all 3 trials.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99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xx. The relative abundances of the 20 most abundant orders in Trial 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xx. The relative abundances of the 20 most abundant orders in Trial 2.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Supplementary?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6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xx. NMDS plots of Bray-Curtis beta-diversity (k=2) for Trials 1 (a) and 2 (b). The different types of samples are indicated by colors and the days are indicated by symbols. The dotted lines show the 95% confidence interval.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6D78-EAEA-4099-9476-F403ACBB1528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4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CC89-B3E9-4EA1-A200-A5A8E9839C3D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9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D72D4-9901-4EA4-A2F7-DD267DAB06BF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61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57" y="69012"/>
            <a:ext cx="10058400" cy="1081752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1940-6AE9-4320-A477-FAE3DAF577BF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57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9A5C-8BA0-4636-960A-56ED245BB1DD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4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13F5-BE7A-4E33-9826-57DF856052F1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3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4AAB-F76C-4116-8DBF-401E8B800669}" type="datetime1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9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9430-AFD9-4BE9-8044-274398723880}" type="datetime1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9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90C20-5400-4EDB-955C-43DEA1AF4AA5}" type="datetime1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8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07AF769-C8B7-42E2-B569-2EB02F79D56C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4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086F5-8CCD-411C-B6AD-CDB3DA17BC19}" type="datetime1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657" y="138017"/>
            <a:ext cx="10058400" cy="1035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657" y="1621447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884300F-D79E-4F69-8EB0-C16F12950579}" type="datetime1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5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2D58E3-4BFD-4348-A80C-6F540136F673}"/>
              </a:ext>
            </a:extLst>
          </p:cNvPr>
          <p:cNvSpPr/>
          <p:nvPr/>
        </p:nvSpPr>
        <p:spPr>
          <a:xfrm>
            <a:off x="194209" y="531503"/>
            <a:ext cx="1176663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1363" lvl="2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The microbial community is different (regardless of treatment and inflow):</a:t>
            </a:r>
          </a:p>
          <a:p>
            <a:pPr marL="1198563" lvl="3" indent="-514350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Between rearing water, oyster larvae, and tank biofilms</a:t>
            </a:r>
          </a:p>
          <a:p>
            <a:pPr marL="1198563" lvl="3" indent="-514350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Over time in water</a:t>
            </a:r>
          </a:p>
          <a:p>
            <a:pPr marL="741363" lvl="2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Probiotics increase niche selection of certain bacteria from the water, especially proteobacteria, in the oyster larvae.</a:t>
            </a:r>
          </a:p>
          <a:p>
            <a:pPr marL="1144588" lvl="3" indent="-460375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Amplification of certain taxa in treated larvae compared to control</a:t>
            </a:r>
          </a:p>
          <a:p>
            <a:pPr marL="1144588" lvl="3" indent="-460375">
              <a:spcAft>
                <a:spcPts val="1200"/>
              </a:spcAft>
              <a:buFont typeface="+mj-lt"/>
              <a:buAutoNum type="alphaLcParenR"/>
            </a:pPr>
            <a:r>
              <a:rPr lang="en-US" sz="2400" dirty="0"/>
              <a:t>Increased abundance and diversity of </a:t>
            </a:r>
            <a:r>
              <a:rPr lang="en-US" sz="2400" i="1" dirty="0"/>
              <a:t>Vibrio spp.</a:t>
            </a:r>
            <a:r>
              <a:rPr lang="en-US" sz="2400" dirty="0"/>
              <a:t> in the water, and changes in overall composition (succession of species)</a:t>
            </a:r>
          </a:p>
          <a:p>
            <a:pPr marL="741363" lvl="2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800" dirty="0"/>
              <a:t>Co-occurrence analysis suggests that probiotics alter the overall microbial community through associated bacteria</a:t>
            </a:r>
          </a:p>
        </p:txBody>
      </p:sp>
    </p:spTree>
    <p:extLst>
      <p:ext uri="{BB962C8B-B14F-4D97-AF65-F5344CB8AC3E}">
        <p14:creationId xmlns:p14="http://schemas.microsoft.com/office/powerpoint/2010/main" val="1509880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AF4A8-3E64-40A6-BF7E-83F2EE8E2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b="5105"/>
          <a:stretch/>
        </p:blipFill>
        <p:spPr>
          <a:xfrm>
            <a:off x="554322" y="860817"/>
            <a:ext cx="10186534" cy="49654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EF23613-EDE3-4DF3-A640-66FBA70D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35" y="567385"/>
            <a:ext cx="3174192" cy="475266"/>
          </a:xfrm>
        </p:spPr>
        <p:txBody>
          <a:bodyPr/>
          <a:lstStyle/>
          <a:p>
            <a:pPr algn="ctr"/>
            <a:r>
              <a:rPr lang="en-US" b="1" dirty="0"/>
              <a:t>Trial 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25F9651-DB2E-40C9-8ABC-EB8739EB2F91}"/>
              </a:ext>
            </a:extLst>
          </p:cNvPr>
          <p:cNvSpPr txBox="1">
            <a:spLocks/>
          </p:cNvSpPr>
          <p:nvPr/>
        </p:nvSpPr>
        <p:spPr>
          <a:xfrm>
            <a:off x="4150667" y="567385"/>
            <a:ext cx="3174192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C4873D-FF70-4BCF-BBE6-9F7A6E47F6EF}"/>
              </a:ext>
            </a:extLst>
          </p:cNvPr>
          <p:cNvSpPr txBox="1">
            <a:spLocks/>
          </p:cNvSpPr>
          <p:nvPr/>
        </p:nvSpPr>
        <p:spPr>
          <a:xfrm>
            <a:off x="7715080" y="579033"/>
            <a:ext cx="3174192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64BD25-95B9-4160-B239-44DD62116383}"/>
              </a:ext>
            </a:extLst>
          </p:cNvPr>
          <p:cNvSpPr txBox="1">
            <a:spLocks/>
          </p:cNvSpPr>
          <p:nvPr/>
        </p:nvSpPr>
        <p:spPr>
          <a:xfrm rot="16200000">
            <a:off x="-1659649" y="3002431"/>
            <a:ext cx="4070148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Number of </a:t>
            </a:r>
            <a:r>
              <a:rPr lang="en-US" b="1" i="1" dirty="0"/>
              <a:t>Bacillus</a:t>
            </a:r>
            <a:r>
              <a:rPr lang="en-US" b="1" dirty="0"/>
              <a:t> Reads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B2CD2F-C334-4F94-B54A-DAEA122A2C37}"/>
              </a:ext>
            </a:extLst>
          </p:cNvPr>
          <p:cNvSpPr/>
          <p:nvPr/>
        </p:nvSpPr>
        <p:spPr>
          <a:xfrm>
            <a:off x="3830337" y="2903814"/>
            <a:ext cx="221320" cy="879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3F1DB8-43B2-4B22-8BED-C80A2206127B}"/>
              </a:ext>
            </a:extLst>
          </p:cNvPr>
          <p:cNvSpPr/>
          <p:nvPr/>
        </p:nvSpPr>
        <p:spPr>
          <a:xfrm>
            <a:off x="7268936" y="2923554"/>
            <a:ext cx="221320" cy="879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6DA2F-7AC3-49A2-9544-8BA10580F3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7" t="43361" r="7591" b="46694"/>
          <a:stretch/>
        </p:blipFill>
        <p:spPr>
          <a:xfrm>
            <a:off x="11102331" y="3091927"/>
            <a:ext cx="979517" cy="75611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F4C099D-70E4-4DF0-8094-6D6E88EF08AF}"/>
              </a:ext>
            </a:extLst>
          </p:cNvPr>
          <p:cNvSpPr txBox="1">
            <a:spLocks/>
          </p:cNvSpPr>
          <p:nvPr/>
        </p:nvSpPr>
        <p:spPr>
          <a:xfrm>
            <a:off x="10545602" y="2716174"/>
            <a:ext cx="1897721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Treatment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DEDBB0B-93F2-489F-9CD5-EC663C723D0E}"/>
              </a:ext>
            </a:extLst>
          </p:cNvPr>
          <p:cNvSpPr txBox="1">
            <a:spLocks/>
          </p:cNvSpPr>
          <p:nvPr/>
        </p:nvSpPr>
        <p:spPr>
          <a:xfrm>
            <a:off x="492266" y="5708082"/>
            <a:ext cx="3559391" cy="47526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1	       Day 12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93C7E2A-F7F9-46DD-8D2D-4A9272BF1A51}"/>
              </a:ext>
            </a:extLst>
          </p:cNvPr>
          <p:cNvSpPr txBox="1">
            <a:spLocks/>
          </p:cNvSpPr>
          <p:nvPr/>
        </p:nvSpPr>
        <p:spPr>
          <a:xfrm>
            <a:off x="4165669" y="5708082"/>
            <a:ext cx="3159190" cy="47526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1	       Day 9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B43EA79-0DEA-4899-AD44-D651ED0219A0}"/>
              </a:ext>
            </a:extLst>
          </p:cNvPr>
          <p:cNvSpPr txBox="1">
            <a:spLocks/>
          </p:cNvSpPr>
          <p:nvPr/>
        </p:nvSpPr>
        <p:spPr>
          <a:xfrm>
            <a:off x="7839072" y="5710410"/>
            <a:ext cx="3015796" cy="47526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5	      Day 12</a:t>
            </a:r>
          </a:p>
        </p:txBody>
      </p:sp>
    </p:spTree>
    <p:extLst>
      <p:ext uri="{BB962C8B-B14F-4D97-AF65-F5344CB8AC3E}">
        <p14:creationId xmlns:p14="http://schemas.microsoft.com/office/powerpoint/2010/main" val="378050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9B5B960-F103-4EA4-B24C-801065DDC541}"/>
              </a:ext>
            </a:extLst>
          </p:cNvPr>
          <p:cNvSpPr txBox="1">
            <a:spLocks/>
          </p:cNvSpPr>
          <p:nvPr/>
        </p:nvSpPr>
        <p:spPr>
          <a:xfrm>
            <a:off x="2089461" y="507446"/>
            <a:ext cx="10070535" cy="4106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73B3DD8-5F04-4EE5-BDAA-1ED8A17BD5B3}"/>
              </a:ext>
            </a:extLst>
          </p:cNvPr>
          <p:cNvSpPr txBox="1">
            <a:spLocks/>
          </p:cNvSpPr>
          <p:nvPr/>
        </p:nvSpPr>
        <p:spPr>
          <a:xfrm>
            <a:off x="1146351" y="501978"/>
            <a:ext cx="1073644" cy="3983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Treat</a:t>
            </a:r>
            <a:endParaRPr lang="en-US" sz="24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79100B4-DA92-4826-A9AA-902A86515623}"/>
              </a:ext>
            </a:extLst>
          </p:cNvPr>
          <p:cNvSpPr txBox="1">
            <a:spLocks/>
          </p:cNvSpPr>
          <p:nvPr/>
        </p:nvSpPr>
        <p:spPr>
          <a:xfrm>
            <a:off x="-11951" y="497518"/>
            <a:ext cx="627498" cy="416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Trial</a:t>
            </a:r>
            <a:endParaRPr lang="en-US" sz="24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6B4D6D1-8ADD-4BDC-B7CC-1A23D2E90260}"/>
              </a:ext>
            </a:extLst>
          </p:cNvPr>
          <p:cNvSpPr txBox="1">
            <a:spLocks/>
          </p:cNvSpPr>
          <p:nvPr/>
        </p:nvSpPr>
        <p:spPr>
          <a:xfrm>
            <a:off x="635573" y="493692"/>
            <a:ext cx="651741" cy="408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Day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548C30F-7CAE-4458-8376-50257DA4A8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687"/>
          <a:stretch/>
        </p:blipFill>
        <p:spPr>
          <a:xfrm>
            <a:off x="437649" y="906201"/>
            <a:ext cx="11753850" cy="3500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FDD59F-DA34-4C39-9417-323EC14BE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15"/>
          <a:stretch/>
        </p:blipFill>
        <p:spPr>
          <a:xfrm>
            <a:off x="437649" y="4439372"/>
            <a:ext cx="11753850" cy="172583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500900-56B2-4D60-931F-EDFE51BF3120}"/>
              </a:ext>
            </a:extLst>
          </p:cNvPr>
          <p:cNvSpPr txBox="1">
            <a:spLocks/>
          </p:cNvSpPr>
          <p:nvPr/>
        </p:nvSpPr>
        <p:spPr>
          <a:xfrm>
            <a:off x="0" y="839055"/>
            <a:ext cx="615547" cy="5345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1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2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160BC7-F7EE-470B-B795-EEAB6C3B9562}"/>
              </a:ext>
            </a:extLst>
          </p:cNvPr>
          <p:cNvSpPr txBox="1">
            <a:spLocks/>
          </p:cNvSpPr>
          <p:nvPr/>
        </p:nvSpPr>
        <p:spPr>
          <a:xfrm>
            <a:off x="997737" y="850486"/>
            <a:ext cx="1311462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DF5C94-A098-4974-BC0D-B731EB79FE42}"/>
              </a:ext>
            </a:extLst>
          </p:cNvPr>
          <p:cNvCxnSpPr>
            <a:cxnSpLocks/>
          </p:cNvCxnSpPr>
          <p:nvPr/>
        </p:nvCxnSpPr>
        <p:spPr>
          <a:xfrm flipH="1">
            <a:off x="1339569" y="1657851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71FD01-8C98-4CE4-93E8-A983B3FCDDE8}"/>
              </a:ext>
            </a:extLst>
          </p:cNvPr>
          <p:cNvSpPr txBox="1">
            <a:spLocks/>
          </p:cNvSpPr>
          <p:nvPr/>
        </p:nvSpPr>
        <p:spPr>
          <a:xfrm>
            <a:off x="997737" y="2643607"/>
            <a:ext cx="1311462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663950-15F1-4702-BBB7-EB05CA7DC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86" b="36549"/>
          <a:stretch/>
        </p:blipFill>
        <p:spPr>
          <a:xfrm rot="5400000">
            <a:off x="797050" y="1680966"/>
            <a:ext cx="3948287" cy="150973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42FF72-2AA5-4C9C-B7E8-E854A88DCD5E}"/>
              </a:ext>
            </a:extLst>
          </p:cNvPr>
          <p:cNvSpPr txBox="1">
            <a:spLocks/>
          </p:cNvSpPr>
          <p:nvPr/>
        </p:nvSpPr>
        <p:spPr>
          <a:xfrm>
            <a:off x="997737" y="4442807"/>
            <a:ext cx="1311462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D847A35-D86D-4053-908F-65E0A28DDC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8" b="36731"/>
          <a:stretch/>
        </p:blipFill>
        <p:spPr>
          <a:xfrm rot="5400000">
            <a:off x="1874174" y="4583829"/>
            <a:ext cx="1789710" cy="15054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25EE98-B435-4C43-8C77-44E963FE4110}"/>
              </a:ext>
            </a:extLst>
          </p:cNvPr>
          <p:cNvSpPr txBox="1">
            <a:spLocks/>
          </p:cNvSpPr>
          <p:nvPr/>
        </p:nvSpPr>
        <p:spPr>
          <a:xfrm>
            <a:off x="513284" y="839055"/>
            <a:ext cx="860828" cy="53364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12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9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56AE30-52FD-45BD-9BD8-DA6DE0D0A874}"/>
              </a:ext>
            </a:extLst>
          </p:cNvPr>
          <p:cNvCxnSpPr>
            <a:cxnSpLocks/>
          </p:cNvCxnSpPr>
          <p:nvPr/>
        </p:nvCxnSpPr>
        <p:spPr>
          <a:xfrm flipH="1">
            <a:off x="1339570" y="3497192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D195D6-1B36-462B-834A-95A8400F15CA}"/>
              </a:ext>
            </a:extLst>
          </p:cNvPr>
          <p:cNvCxnSpPr>
            <a:cxnSpLocks/>
          </p:cNvCxnSpPr>
          <p:nvPr/>
        </p:nvCxnSpPr>
        <p:spPr>
          <a:xfrm flipH="1">
            <a:off x="670511" y="5300851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642775-6FA5-4146-9736-E26B26F4EB0B}"/>
              </a:ext>
            </a:extLst>
          </p:cNvPr>
          <p:cNvCxnSpPr>
            <a:cxnSpLocks/>
          </p:cNvCxnSpPr>
          <p:nvPr/>
        </p:nvCxnSpPr>
        <p:spPr>
          <a:xfrm flipH="1">
            <a:off x="-12074" y="4407032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64226C-D2D4-45F0-8C2D-871C3626358F}"/>
              </a:ext>
            </a:extLst>
          </p:cNvPr>
          <p:cNvCxnSpPr>
            <a:cxnSpLocks/>
          </p:cNvCxnSpPr>
          <p:nvPr/>
        </p:nvCxnSpPr>
        <p:spPr>
          <a:xfrm flipH="1">
            <a:off x="-5825" y="2626463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860983-AC51-4CC5-9E05-7308D2B196F1}"/>
              </a:ext>
            </a:extLst>
          </p:cNvPr>
          <p:cNvCxnSpPr>
            <a:cxnSpLocks/>
          </p:cNvCxnSpPr>
          <p:nvPr/>
        </p:nvCxnSpPr>
        <p:spPr>
          <a:xfrm>
            <a:off x="647648" y="493692"/>
            <a:ext cx="0" cy="568768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0129B4-0ED2-489F-A696-63338F1763EA}"/>
              </a:ext>
            </a:extLst>
          </p:cNvPr>
          <p:cNvCxnSpPr>
            <a:cxnSpLocks/>
          </p:cNvCxnSpPr>
          <p:nvPr/>
        </p:nvCxnSpPr>
        <p:spPr>
          <a:xfrm flipH="1">
            <a:off x="1287315" y="493692"/>
            <a:ext cx="2538" cy="56906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768007-F5D6-40C8-BC70-73CDBB6AB0E6}"/>
              </a:ext>
            </a:extLst>
          </p:cNvPr>
          <p:cNvCxnSpPr>
            <a:cxnSpLocks/>
          </p:cNvCxnSpPr>
          <p:nvPr/>
        </p:nvCxnSpPr>
        <p:spPr>
          <a:xfrm flipV="1">
            <a:off x="-12074" y="907854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4DE34E-0C04-4A41-8418-713D430BF795}"/>
              </a:ext>
            </a:extLst>
          </p:cNvPr>
          <p:cNvCxnSpPr>
            <a:cxnSpLocks/>
          </p:cNvCxnSpPr>
          <p:nvPr/>
        </p:nvCxnSpPr>
        <p:spPr>
          <a:xfrm flipH="1">
            <a:off x="2037206" y="501978"/>
            <a:ext cx="2538" cy="56906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0B7D17-C04F-45F4-B190-00012BF8B7A8}"/>
              </a:ext>
            </a:extLst>
          </p:cNvPr>
          <p:cNvCxnSpPr>
            <a:cxnSpLocks/>
          </p:cNvCxnSpPr>
          <p:nvPr/>
        </p:nvCxnSpPr>
        <p:spPr>
          <a:xfrm flipH="1">
            <a:off x="670511" y="1657851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6C1BB4E-2CA4-4F30-A675-9E57DA1D17EB}"/>
              </a:ext>
            </a:extLst>
          </p:cNvPr>
          <p:cNvCxnSpPr>
            <a:cxnSpLocks/>
          </p:cNvCxnSpPr>
          <p:nvPr/>
        </p:nvCxnSpPr>
        <p:spPr>
          <a:xfrm flipH="1">
            <a:off x="670511" y="3497192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F19AFAC-A731-4466-B323-FCE34153AC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915"/>
          <a:stretch/>
        </p:blipFill>
        <p:spPr>
          <a:xfrm>
            <a:off x="8201132" y="1432703"/>
            <a:ext cx="799901" cy="1746172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F54AC2-B924-4C5B-A580-6917250173D0}"/>
              </a:ext>
            </a:extLst>
          </p:cNvPr>
          <p:cNvSpPr txBox="1">
            <a:spLocks/>
          </p:cNvSpPr>
          <p:nvPr/>
        </p:nvSpPr>
        <p:spPr>
          <a:xfrm>
            <a:off x="8935124" y="1432702"/>
            <a:ext cx="1904202" cy="1747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anguillarum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diabolicus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spp.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splendidus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vulnificus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0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8FE5604-39E6-4DAB-A513-F53DC8E0E9BC}"/>
              </a:ext>
            </a:extLst>
          </p:cNvPr>
          <p:cNvSpPr txBox="1">
            <a:spLocks/>
          </p:cNvSpPr>
          <p:nvPr/>
        </p:nvSpPr>
        <p:spPr>
          <a:xfrm>
            <a:off x="3246482" y="416155"/>
            <a:ext cx="9341843" cy="4106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A612B5-F2B4-43CA-8C4B-6563AE96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21" y="719661"/>
            <a:ext cx="11111604" cy="54220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D1601D-0352-419C-8A55-3352CF8CF215}"/>
              </a:ext>
            </a:extLst>
          </p:cNvPr>
          <p:cNvSpPr txBox="1">
            <a:spLocks/>
          </p:cNvSpPr>
          <p:nvPr/>
        </p:nvSpPr>
        <p:spPr>
          <a:xfrm>
            <a:off x="-750" y="772080"/>
            <a:ext cx="619925" cy="5345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vert270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     Water	        Swab 	      Oyster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BF5441-ECC3-41EA-AB10-7289771756E7}"/>
              </a:ext>
            </a:extLst>
          </p:cNvPr>
          <p:cNvSpPr txBox="1">
            <a:spLocks/>
          </p:cNvSpPr>
          <p:nvPr/>
        </p:nvSpPr>
        <p:spPr>
          <a:xfrm>
            <a:off x="1189514" y="772612"/>
            <a:ext cx="1018906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950B89-3688-4192-8060-69A6B1A1D8B2}"/>
              </a:ext>
            </a:extLst>
          </p:cNvPr>
          <p:cNvSpPr txBox="1">
            <a:spLocks/>
          </p:cNvSpPr>
          <p:nvPr/>
        </p:nvSpPr>
        <p:spPr>
          <a:xfrm>
            <a:off x="1189514" y="2543850"/>
            <a:ext cx="1018906" cy="17912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D388AC-F877-4454-9591-0D6EA5BB1068}"/>
              </a:ext>
            </a:extLst>
          </p:cNvPr>
          <p:cNvSpPr txBox="1">
            <a:spLocks/>
          </p:cNvSpPr>
          <p:nvPr/>
        </p:nvSpPr>
        <p:spPr>
          <a:xfrm>
            <a:off x="1189514" y="4322820"/>
            <a:ext cx="1018906" cy="1791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38E475-652A-41C0-A29D-363E5EE9412B}"/>
              </a:ext>
            </a:extLst>
          </p:cNvPr>
          <p:cNvSpPr txBox="1">
            <a:spLocks/>
          </p:cNvSpPr>
          <p:nvPr/>
        </p:nvSpPr>
        <p:spPr>
          <a:xfrm>
            <a:off x="407443" y="416156"/>
            <a:ext cx="1328674" cy="3535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Day</a:t>
            </a:r>
            <a:endParaRPr lang="en-US" sz="18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7A7D41D-4430-47C7-BA8F-2F04E9C85B66}"/>
              </a:ext>
            </a:extLst>
          </p:cNvPr>
          <p:cNvSpPr txBox="1">
            <a:spLocks/>
          </p:cNvSpPr>
          <p:nvPr/>
        </p:nvSpPr>
        <p:spPr>
          <a:xfrm>
            <a:off x="-11951" y="419983"/>
            <a:ext cx="796997" cy="3520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Sample</a:t>
            </a:r>
            <a:endParaRPr lang="en-US" sz="18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AC9AD3F-6C40-4E00-BA61-EB3CB06F7A79}"/>
              </a:ext>
            </a:extLst>
          </p:cNvPr>
          <p:cNvSpPr txBox="1">
            <a:spLocks/>
          </p:cNvSpPr>
          <p:nvPr/>
        </p:nvSpPr>
        <p:spPr>
          <a:xfrm>
            <a:off x="1323078" y="412674"/>
            <a:ext cx="874260" cy="3717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Treat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5B3EC5-A515-4265-AADD-4472DDB48A3C}"/>
              </a:ext>
            </a:extLst>
          </p:cNvPr>
          <p:cNvSpPr txBox="1">
            <a:spLocks/>
          </p:cNvSpPr>
          <p:nvPr/>
        </p:nvSpPr>
        <p:spPr>
          <a:xfrm>
            <a:off x="608450" y="743993"/>
            <a:ext cx="860828" cy="53733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5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12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12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12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C1D60E-BF26-45D7-9FE3-F2D470E6470D}"/>
              </a:ext>
            </a:extLst>
          </p:cNvPr>
          <p:cNvCxnSpPr>
            <a:cxnSpLocks/>
          </p:cNvCxnSpPr>
          <p:nvPr/>
        </p:nvCxnSpPr>
        <p:spPr>
          <a:xfrm>
            <a:off x="785046" y="414042"/>
            <a:ext cx="1" cy="569824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944A67-18C2-4A4C-9D1F-0F8F34B8651B}"/>
              </a:ext>
            </a:extLst>
          </p:cNvPr>
          <p:cNvCxnSpPr>
            <a:cxnSpLocks/>
          </p:cNvCxnSpPr>
          <p:nvPr/>
        </p:nvCxnSpPr>
        <p:spPr>
          <a:xfrm flipH="1">
            <a:off x="1402909" y="416156"/>
            <a:ext cx="2538" cy="57011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DAE36-0CAE-4C76-ABF5-D8E7AC2C14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" b="53250"/>
          <a:stretch/>
        </p:blipFill>
        <p:spPr>
          <a:xfrm rot="5400000">
            <a:off x="-71290" y="2447731"/>
            <a:ext cx="5931184" cy="149916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405057-5EB1-41DC-977C-4878D98C693F}"/>
              </a:ext>
            </a:extLst>
          </p:cNvPr>
          <p:cNvCxnSpPr>
            <a:cxnSpLocks/>
          </p:cNvCxnSpPr>
          <p:nvPr/>
        </p:nvCxnSpPr>
        <p:spPr>
          <a:xfrm flipH="1">
            <a:off x="2125952" y="426717"/>
            <a:ext cx="2538" cy="569061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2C4ED5-E7F3-4DC0-8795-9F1DC385C17E}"/>
              </a:ext>
            </a:extLst>
          </p:cNvPr>
          <p:cNvCxnSpPr>
            <a:cxnSpLocks/>
          </p:cNvCxnSpPr>
          <p:nvPr/>
        </p:nvCxnSpPr>
        <p:spPr>
          <a:xfrm flipH="1">
            <a:off x="797297" y="1623244"/>
            <a:ext cx="117957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22A3F9-CAD1-4928-81A1-3C74ED3905D6}"/>
              </a:ext>
            </a:extLst>
          </p:cNvPr>
          <p:cNvCxnSpPr>
            <a:cxnSpLocks/>
          </p:cNvCxnSpPr>
          <p:nvPr/>
        </p:nvCxnSpPr>
        <p:spPr>
          <a:xfrm flipH="1">
            <a:off x="797298" y="3414033"/>
            <a:ext cx="117957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8899B3-A0AE-4A30-88FB-45202A368591}"/>
              </a:ext>
            </a:extLst>
          </p:cNvPr>
          <p:cNvCxnSpPr>
            <a:cxnSpLocks/>
          </p:cNvCxnSpPr>
          <p:nvPr/>
        </p:nvCxnSpPr>
        <p:spPr>
          <a:xfrm flipH="1">
            <a:off x="813790" y="5209427"/>
            <a:ext cx="117957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90442D-9216-4436-B2A7-66DEDF22F05E}"/>
              </a:ext>
            </a:extLst>
          </p:cNvPr>
          <p:cNvCxnSpPr>
            <a:cxnSpLocks/>
          </p:cNvCxnSpPr>
          <p:nvPr/>
        </p:nvCxnSpPr>
        <p:spPr>
          <a:xfrm flipH="1">
            <a:off x="-5824" y="4300812"/>
            <a:ext cx="1261872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076A6E-3681-4FFD-AED6-507D8B757B42}"/>
              </a:ext>
            </a:extLst>
          </p:cNvPr>
          <p:cNvCxnSpPr>
            <a:cxnSpLocks/>
          </p:cNvCxnSpPr>
          <p:nvPr/>
        </p:nvCxnSpPr>
        <p:spPr>
          <a:xfrm flipH="1">
            <a:off x="0" y="2513641"/>
            <a:ext cx="1261872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0172F11-73CD-46D0-879D-00F0A1661E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3915"/>
          <a:stretch/>
        </p:blipFill>
        <p:spPr>
          <a:xfrm>
            <a:off x="8788800" y="3972948"/>
            <a:ext cx="799901" cy="174617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35691D-D9B8-425D-9FC6-CCB636E232F4}"/>
              </a:ext>
            </a:extLst>
          </p:cNvPr>
          <p:cNvCxnSpPr>
            <a:cxnSpLocks/>
          </p:cNvCxnSpPr>
          <p:nvPr/>
        </p:nvCxnSpPr>
        <p:spPr>
          <a:xfrm flipV="1">
            <a:off x="-6439" y="740403"/>
            <a:ext cx="1261872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87CF43-B98B-495D-8EA2-78AE0EDB3306}"/>
              </a:ext>
            </a:extLst>
          </p:cNvPr>
          <p:cNvSpPr txBox="1">
            <a:spLocks/>
          </p:cNvSpPr>
          <p:nvPr/>
        </p:nvSpPr>
        <p:spPr>
          <a:xfrm>
            <a:off x="9522792" y="3972947"/>
            <a:ext cx="1904202" cy="1747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anguillarum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diabolicus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spp.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splendidus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Vibrio </a:t>
            </a:r>
            <a:r>
              <a:rPr lang="en-US" sz="1800" dirty="0" err="1">
                <a:solidFill>
                  <a:schemeClr val="tx1"/>
                </a:solidFill>
              </a:rPr>
              <a:t>vulnificus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0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7C2E04C-8202-4C55-9331-F888D0204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18"/>
          <a:stretch/>
        </p:blipFill>
        <p:spPr>
          <a:xfrm>
            <a:off x="-61878" y="857802"/>
            <a:ext cx="7117887" cy="37346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8252472-E595-4794-9E43-6F976434BE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1"/>
          <a:stretch/>
        </p:blipFill>
        <p:spPr>
          <a:xfrm>
            <a:off x="11191363" y="853792"/>
            <a:ext cx="991367" cy="48907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772183-6015-44C3-BF48-3C360CABB22C}"/>
              </a:ext>
            </a:extLst>
          </p:cNvPr>
          <p:cNvSpPr txBox="1">
            <a:spLocks/>
          </p:cNvSpPr>
          <p:nvPr/>
        </p:nvSpPr>
        <p:spPr>
          <a:xfrm>
            <a:off x="2614707" y="5292236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Swab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81835F-B13C-4F62-A993-A11014CA0701}"/>
              </a:ext>
            </a:extLst>
          </p:cNvPr>
          <p:cNvSpPr txBox="1">
            <a:spLocks/>
          </p:cNvSpPr>
          <p:nvPr/>
        </p:nvSpPr>
        <p:spPr>
          <a:xfrm>
            <a:off x="383973" y="5276935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Oyster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32C8BE-E78A-4851-81DE-432D51A2E91B}"/>
              </a:ext>
            </a:extLst>
          </p:cNvPr>
          <p:cNvSpPr txBox="1">
            <a:spLocks/>
          </p:cNvSpPr>
          <p:nvPr/>
        </p:nvSpPr>
        <p:spPr>
          <a:xfrm>
            <a:off x="642561" y="4482736"/>
            <a:ext cx="2102879" cy="70804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CON       B      CON     B 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EF9EEA4-CFE8-4DE5-8E5E-6D641DF9AD89}"/>
              </a:ext>
            </a:extLst>
          </p:cNvPr>
          <p:cNvSpPr txBox="1">
            <a:spLocks/>
          </p:cNvSpPr>
          <p:nvPr/>
        </p:nvSpPr>
        <p:spPr>
          <a:xfrm>
            <a:off x="2758526" y="4480014"/>
            <a:ext cx="2102879" cy="70804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CON       B      CON     B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2C4E54D-A248-4186-B892-129A4DB86B93}"/>
              </a:ext>
            </a:extLst>
          </p:cNvPr>
          <p:cNvSpPr txBox="1">
            <a:spLocks/>
          </p:cNvSpPr>
          <p:nvPr/>
        </p:nvSpPr>
        <p:spPr>
          <a:xfrm>
            <a:off x="2758526" y="4962388"/>
            <a:ext cx="2134287" cy="41975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5  	     12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B6C9A6-36FE-474A-9396-27146CD4C4CD}"/>
              </a:ext>
            </a:extLst>
          </p:cNvPr>
          <p:cNvCxnSpPr>
            <a:cxnSpLocks/>
          </p:cNvCxnSpPr>
          <p:nvPr/>
        </p:nvCxnSpPr>
        <p:spPr>
          <a:xfrm>
            <a:off x="2762280" y="926228"/>
            <a:ext cx="0" cy="4825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716B3F-3148-4455-B0F7-5E24D7906244}"/>
              </a:ext>
            </a:extLst>
          </p:cNvPr>
          <p:cNvSpPr txBox="1">
            <a:spLocks/>
          </p:cNvSpPr>
          <p:nvPr/>
        </p:nvSpPr>
        <p:spPr>
          <a:xfrm>
            <a:off x="592686" y="4962389"/>
            <a:ext cx="2134287" cy="41975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5  	     12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B0243E3-BEDD-4773-8E48-1BAAFC655171}"/>
              </a:ext>
            </a:extLst>
          </p:cNvPr>
          <p:cNvSpPr txBox="1">
            <a:spLocks/>
          </p:cNvSpPr>
          <p:nvPr/>
        </p:nvSpPr>
        <p:spPr>
          <a:xfrm>
            <a:off x="4618552" y="5290719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Water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0B998EB-2134-42ED-856E-5099516E9E9C}"/>
              </a:ext>
            </a:extLst>
          </p:cNvPr>
          <p:cNvSpPr txBox="1">
            <a:spLocks/>
          </p:cNvSpPr>
          <p:nvPr/>
        </p:nvSpPr>
        <p:spPr>
          <a:xfrm>
            <a:off x="4874491" y="4480014"/>
            <a:ext cx="2102879" cy="70804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CON       B      CON     B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57E9470-9AF8-4B35-9C3E-33FCB133FBEA}"/>
              </a:ext>
            </a:extLst>
          </p:cNvPr>
          <p:cNvSpPr txBox="1">
            <a:spLocks/>
          </p:cNvSpPr>
          <p:nvPr/>
        </p:nvSpPr>
        <p:spPr>
          <a:xfrm>
            <a:off x="4858786" y="4969123"/>
            <a:ext cx="2134287" cy="41975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1  	      12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16B345-1CEC-41F7-9CC9-5E09A75507CF}"/>
              </a:ext>
            </a:extLst>
          </p:cNvPr>
          <p:cNvCxnSpPr>
            <a:cxnSpLocks/>
          </p:cNvCxnSpPr>
          <p:nvPr/>
        </p:nvCxnSpPr>
        <p:spPr>
          <a:xfrm>
            <a:off x="1706138" y="919353"/>
            <a:ext cx="0" cy="4389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46FBFD-439F-459F-9D64-64C3A765F5B4}"/>
              </a:ext>
            </a:extLst>
          </p:cNvPr>
          <p:cNvCxnSpPr>
            <a:cxnSpLocks/>
          </p:cNvCxnSpPr>
          <p:nvPr/>
        </p:nvCxnSpPr>
        <p:spPr>
          <a:xfrm>
            <a:off x="3812245" y="934814"/>
            <a:ext cx="0" cy="4389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BC6BAC-BCBD-4D15-9790-1F5FFB7A7A37}"/>
              </a:ext>
            </a:extLst>
          </p:cNvPr>
          <p:cNvCxnSpPr>
            <a:cxnSpLocks/>
          </p:cNvCxnSpPr>
          <p:nvPr/>
        </p:nvCxnSpPr>
        <p:spPr>
          <a:xfrm>
            <a:off x="4854691" y="934814"/>
            <a:ext cx="0" cy="48251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7989677-891A-4B40-A5D2-EF3A55006B04}"/>
              </a:ext>
            </a:extLst>
          </p:cNvPr>
          <p:cNvCxnSpPr>
            <a:cxnSpLocks/>
          </p:cNvCxnSpPr>
          <p:nvPr/>
        </p:nvCxnSpPr>
        <p:spPr>
          <a:xfrm>
            <a:off x="5912764" y="932060"/>
            <a:ext cx="0" cy="43891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6FA43F-9A02-4A4F-949D-7985C4570BF7}"/>
              </a:ext>
            </a:extLst>
          </p:cNvPr>
          <p:cNvSpPr txBox="1">
            <a:spLocks/>
          </p:cNvSpPr>
          <p:nvPr/>
        </p:nvSpPr>
        <p:spPr>
          <a:xfrm>
            <a:off x="1241190" y="477193"/>
            <a:ext cx="4826405" cy="32313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(a) </a:t>
            </a:r>
            <a:r>
              <a:rPr lang="en-US" sz="2800" i="1" dirty="0">
                <a:solidFill>
                  <a:schemeClr val="tx1"/>
                </a:solidFill>
              </a:rPr>
              <a:t>Vibrio</a:t>
            </a:r>
            <a:r>
              <a:rPr lang="en-US" sz="2800" dirty="0">
                <a:solidFill>
                  <a:schemeClr val="tx1"/>
                </a:solidFill>
              </a:rPr>
              <a:t> Read Abundance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B71810D-7D8F-4D66-BFB4-F673B3921B47}"/>
              </a:ext>
            </a:extLst>
          </p:cNvPr>
          <p:cNvSpPr txBox="1">
            <a:spLocks/>
          </p:cNvSpPr>
          <p:nvPr/>
        </p:nvSpPr>
        <p:spPr>
          <a:xfrm>
            <a:off x="7273887" y="475671"/>
            <a:ext cx="4826405" cy="32313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(b) </a:t>
            </a:r>
            <a:r>
              <a:rPr lang="en-US" sz="2800" i="1" dirty="0">
                <a:solidFill>
                  <a:schemeClr val="tx1"/>
                </a:solidFill>
              </a:rPr>
              <a:t>Vibrio</a:t>
            </a:r>
            <a:r>
              <a:rPr lang="en-US" sz="2800" dirty="0">
                <a:solidFill>
                  <a:schemeClr val="tx1"/>
                </a:solidFill>
              </a:rPr>
              <a:t> Read Diversity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06BDE0-E307-4044-8092-744441A4A044}"/>
              </a:ext>
            </a:extLst>
          </p:cNvPr>
          <p:cNvSpPr/>
          <p:nvPr/>
        </p:nvSpPr>
        <p:spPr>
          <a:xfrm rot="5400000" flipV="1">
            <a:off x="4477383" y="3069447"/>
            <a:ext cx="5494493" cy="664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pic>
        <p:nvPicPr>
          <p:cNvPr id="34" name="Content Placeholder 5">
            <a:extLst>
              <a:ext uri="{FF2B5EF4-FFF2-40B4-BE49-F238E27FC236}">
                <a16:creationId xmlns:a16="http://schemas.microsoft.com/office/drawing/2014/main" id="{0247B641-C03A-4113-A480-2FDDD9737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7" r="5639"/>
          <a:stretch/>
        </p:blipFill>
        <p:spPr>
          <a:xfrm>
            <a:off x="7377709" y="919353"/>
            <a:ext cx="3851000" cy="4115331"/>
          </a:xfr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4B7A62-6E78-4CD5-95E9-8FD5D6AEA8FF}"/>
              </a:ext>
            </a:extLst>
          </p:cNvPr>
          <p:cNvSpPr txBox="1">
            <a:spLocks/>
          </p:cNvSpPr>
          <p:nvPr/>
        </p:nvSpPr>
        <p:spPr>
          <a:xfrm>
            <a:off x="8919226" y="4724091"/>
            <a:ext cx="1033545" cy="399734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Swab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BDA4AD3-071E-4A29-8FC4-A4E5A47F58F4}"/>
              </a:ext>
            </a:extLst>
          </p:cNvPr>
          <p:cNvSpPr txBox="1">
            <a:spLocks/>
          </p:cNvSpPr>
          <p:nvPr/>
        </p:nvSpPr>
        <p:spPr>
          <a:xfrm>
            <a:off x="7907023" y="4733409"/>
            <a:ext cx="1033545" cy="364352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Oyster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2C5DD33-B9C1-4221-BC51-BC755B7217B7}"/>
              </a:ext>
            </a:extLst>
          </p:cNvPr>
          <p:cNvSpPr txBox="1">
            <a:spLocks/>
          </p:cNvSpPr>
          <p:nvPr/>
        </p:nvSpPr>
        <p:spPr>
          <a:xfrm>
            <a:off x="9965312" y="4733409"/>
            <a:ext cx="1033545" cy="39821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138153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579 &#10;484 &#10;226 &#10;156 &#10;103 &#10;103 &#10;28 &#10;15 &#10;TACTCTTGACATCCAGAGAACTTÜCCAGAGACGGATTSGTGCCTTCGGGAACTCTGAGAC &#10;AT b &#10;TACTCTTGACATCCAGAGAAGCCAGTGGAGACACAGGÜGTGCCTTCGGGAGCTCTGAGAC &#10;TACTCTTGACATCCAGAGAAGC#AAGAGATTCTGGÜGTGCCTTCGGGAACTCTGAGAC &#10;TACTCTTGACATCCTGCGAACTTÉCTAGAGATAGCTTSGTGCCTTCGGGAGCGCAGTGAC &#10;GA b &#10;TACTCTTGACATCCAGAGAACTCÉCTAGAGATAGCTTÄGTGCCTTCGGGAACTCTGAGAC &#10;TACTCTTGACATCCAGAGAAGCCAGCGGAGACGCAG#GTGCCTTCGGGAGCTCTGAGAC &#10;O AA b TACTCTTGACATCCAGAGAATCCAGCGGAGACGCAGGÄGTGCCTTCGGGAACTCTGAGAC &#10;TACTCTTGACATCCAGAGAACTTÜCCAGAGATGGATT#TGCCTTCGGGAACTCTGAGAC ">
            <a:extLst>
              <a:ext uri="{FF2B5EF4-FFF2-40B4-BE49-F238E27FC236}">
                <a16:creationId xmlns:a16="http://schemas.microsoft.com/office/drawing/2014/main" id="{71FA6885-F94D-4F1E-8765-EBBD2EAB6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29"/>
          <a:stretch/>
        </p:blipFill>
        <p:spPr bwMode="auto">
          <a:xfrm>
            <a:off x="4747913" y="786075"/>
            <a:ext cx="6090605" cy="262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3FBBDD-9795-4096-97E2-334C1EA9A64A}"/>
              </a:ext>
            </a:extLst>
          </p:cNvPr>
          <p:cNvSpPr/>
          <p:nvPr/>
        </p:nvSpPr>
        <p:spPr>
          <a:xfrm>
            <a:off x="10792086" y="1166576"/>
            <a:ext cx="1266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US" dirty="0">
                <a:latin typeface="Calibri" panose="020F0502020204030204" pitchFamily="34" charset="0"/>
              </a:rPr>
              <a:t>Positions 23, 37</a:t>
            </a:r>
          </a:p>
          <a:p>
            <a:pPr algn="ctr" fontAlgn="t"/>
            <a:endParaRPr lang="en-US" dirty="0">
              <a:latin typeface="Calibri" panose="020F0502020204030204" pitchFamily="34" charset="0"/>
            </a:endParaRPr>
          </a:p>
          <a:p>
            <a:pPr algn="ctr" fontAlgn="t"/>
            <a:r>
              <a:rPr lang="en-US" dirty="0">
                <a:latin typeface="Calibri" panose="020F0502020204030204" pitchFamily="34" charset="0"/>
              </a:rPr>
              <a:t>in 1727 sequences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20B674-DEBB-47AF-915B-9A68472CAF32}"/>
              </a:ext>
            </a:extLst>
          </p:cNvPr>
          <p:cNvSpPr/>
          <p:nvPr/>
        </p:nvSpPr>
        <p:spPr>
          <a:xfrm>
            <a:off x="5353309" y="3485714"/>
            <a:ext cx="6096000" cy="22929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914400" fontAlgn="t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TG: Vibrio </a:t>
            </a:r>
            <a:r>
              <a:rPr lang="en-US" sz="1600" dirty="0" err="1">
                <a:latin typeface="Calibri" panose="020F0502020204030204" pitchFamily="34" charset="0"/>
              </a:rPr>
              <a:t>alginolyticus</a:t>
            </a:r>
            <a:r>
              <a:rPr lang="en-US" sz="1600" dirty="0">
                <a:latin typeface="Calibri" panose="020F0502020204030204" pitchFamily="34" charset="0"/>
              </a:rPr>
              <a:t> strain WW1 16S ribosomal RNA gene	GenBank: KX425011.1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600" dirty="0">
                <a:latin typeface="Calibri" panose="020F0502020204030204" pitchFamily="34" charset="0"/>
              </a:rPr>
              <a:t>AT: 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Vibrio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celticus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partial 16S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rRNA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gene, isolate 5OM18	GenBank: LN832936.1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GT: Vibrio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orientalis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partial 16S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rRNA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gene, isolate LK2HaP4	GenBank: LT221239.1</a:t>
            </a:r>
          </a:p>
          <a:p>
            <a:pPr lvl="0" defTabSz="914400" fontAlgn="t">
              <a:spcAft>
                <a:spcPts val="600"/>
              </a:spcAft>
            </a:pP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GG: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 pitchFamily="34" charset="0"/>
              </a:rPr>
              <a:t>Halovibrio</a:t>
            </a:r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 sp. strain 5F5 16S ribosomal RNA gene, partial sequence	GenBank: KY636397.1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10" name="Picture 2" descr="579 &#10;484 &#10;226 &#10;156 &#10;103 &#10;103 &#10;28 &#10;15 &#10;TACTCTTGACATCCAGAGAACTTÜCCAGAGACGGATTSGTGCCTTCGGGAACTCTGAGAC &#10;AT b &#10;TACTCTTGACATCCAGAGAAGCCAGTGGAGACACAGGÜGTGCCTTCGGGAGCTCTGAGAC &#10;TACTCTTGACATCCAGAGAAGC#AAGAGATTCTGGÜGTGCCTTCGGGAACTCTGAGAC &#10;TACTCTTGACATCCTGCGAACTTÉCTAGAGATAGCTTSGTGCCTTCGGGAGCGCAGTGAC &#10;GA b &#10;TACTCTTGACATCCAGAGAACTCÉCTAGAGATAGCTTÄGTGCCTTCGGGAACTCTGAGAC &#10;TACTCTTGACATCCAGAGAAGCCAGCGGAGACGCAG#GTGCCTTCGGGAGCTCTGAGAC &#10;O AA b TACTCTTGACATCCAGAGAATCCAGCGGAGACGCAGGÄGTGCCTTCGGGAACTCTGAGAC &#10;TACTCTTGACATCCAGAGAACTTÜCCAGAGATGGATT#TGCCTTCGGGAACTCTGAGAC ">
            <a:extLst>
              <a:ext uri="{FF2B5EF4-FFF2-40B4-BE49-F238E27FC236}">
                <a16:creationId xmlns:a16="http://schemas.microsoft.com/office/drawing/2014/main" id="{4F221296-717F-4E74-84EB-1AC9900D9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" t="14783" r="88893" b="45130"/>
          <a:stretch/>
        </p:blipFill>
        <p:spPr bwMode="auto">
          <a:xfrm>
            <a:off x="4921734" y="3485714"/>
            <a:ext cx="483436" cy="21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0DB47F5-444A-4228-8974-43AB84C4A9B7}"/>
              </a:ext>
            </a:extLst>
          </p:cNvPr>
          <p:cNvGrpSpPr/>
          <p:nvPr/>
        </p:nvGrpSpPr>
        <p:grpSpPr>
          <a:xfrm>
            <a:off x="335821" y="741569"/>
            <a:ext cx="4252364" cy="5241232"/>
            <a:chOff x="1" y="1417866"/>
            <a:chExt cx="4252364" cy="5241232"/>
          </a:xfrm>
        </p:grpSpPr>
        <p:pic>
          <p:nvPicPr>
            <p:cNvPr id="5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  <a:extLst>
                <a:ext uri="{FF2B5EF4-FFF2-40B4-BE49-F238E27FC236}">
                  <a16:creationId xmlns:a16="http://schemas.microsoft.com/office/drawing/2014/main" id="{E59D91EE-05A1-4312-BEC3-294AE3FAA8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3" r="83620"/>
            <a:stretch/>
          </p:blipFill>
          <p:spPr bwMode="auto">
            <a:xfrm>
              <a:off x="1" y="1422704"/>
              <a:ext cx="902262" cy="521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  <a:extLst>
                <a:ext uri="{FF2B5EF4-FFF2-40B4-BE49-F238E27FC236}">
                  <a16:creationId xmlns:a16="http://schemas.microsoft.com/office/drawing/2014/main" id="{6CF7DB8F-2006-4B9E-8A18-05D56C2E4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40" t="3813" r="48161"/>
            <a:stretch/>
          </p:blipFill>
          <p:spPr bwMode="auto">
            <a:xfrm>
              <a:off x="902263" y="1422704"/>
              <a:ext cx="1310909" cy="521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  <a:extLst>
                <a:ext uri="{FF2B5EF4-FFF2-40B4-BE49-F238E27FC236}">
                  <a16:creationId xmlns:a16="http://schemas.microsoft.com/office/drawing/2014/main" id="{F035DCDF-17E3-4960-BE87-BDB684FAB9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74" t="3813" r="13547"/>
            <a:stretch/>
          </p:blipFill>
          <p:spPr bwMode="auto">
            <a:xfrm>
              <a:off x="2170739" y="1432377"/>
              <a:ext cx="1298771" cy="521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  <a:extLst>
                <a:ext uri="{FF2B5EF4-FFF2-40B4-BE49-F238E27FC236}">
                  <a16:creationId xmlns:a16="http://schemas.microsoft.com/office/drawing/2014/main" id="{4D18BC12-9447-4004-B729-BE5CB1E70C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36" t="3813"/>
            <a:stretch/>
          </p:blipFill>
          <p:spPr bwMode="auto">
            <a:xfrm>
              <a:off x="3481023" y="1422704"/>
              <a:ext cx="736101" cy="5219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D05092-B1CF-4A62-802A-45C9D92CC533}"/>
                </a:ext>
              </a:extLst>
            </p:cNvPr>
            <p:cNvSpPr/>
            <p:nvPr/>
          </p:nvSpPr>
          <p:spPr>
            <a:xfrm>
              <a:off x="16909" y="6289766"/>
              <a:ext cx="42002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fontAlgn="t"/>
              <a:r>
                <a:rPr lang="en-US" dirty="0">
                  <a:latin typeface="Calibri" panose="020F0502020204030204" pitchFamily="34" charset="0"/>
                </a:rPr>
                <a:t>	 Day 5		Day  8	       Day 12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E06D93C-E14E-4369-8666-1FA1DA0FBD49}"/>
                </a:ext>
              </a:extLst>
            </p:cNvPr>
            <p:cNvSpPr/>
            <p:nvPr/>
          </p:nvSpPr>
          <p:spPr>
            <a:xfrm>
              <a:off x="339865" y="5924624"/>
              <a:ext cx="39125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fontAlgn="t"/>
              <a:r>
                <a:rPr lang="en-US" dirty="0">
                  <a:latin typeface="Calibri" panose="020F0502020204030204" pitchFamily="34" charset="0"/>
                </a:rPr>
                <a:t>  B	   CON	B       CON	       B        CON	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9FAF8E1-5C93-4A2E-AD2A-7F0F542AA00B}"/>
                </a:ext>
              </a:extLst>
            </p:cNvPr>
            <p:cNvCxnSpPr>
              <a:cxnSpLocks/>
            </p:cNvCxnSpPr>
            <p:nvPr/>
          </p:nvCxnSpPr>
          <p:spPr>
            <a:xfrm>
              <a:off x="1553672" y="1418658"/>
              <a:ext cx="4999" cy="52293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3FF512F-4EC7-4273-B501-5C11818D1776}"/>
                </a:ext>
              </a:extLst>
            </p:cNvPr>
            <p:cNvCxnSpPr>
              <a:cxnSpLocks/>
            </p:cNvCxnSpPr>
            <p:nvPr/>
          </p:nvCxnSpPr>
          <p:spPr>
            <a:xfrm>
              <a:off x="2831622" y="1418658"/>
              <a:ext cx="4999" cy="52293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97B954-A35D-49FA-A988-D3143B33B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2888" y="1424285"/>
              <a:ext cx="0" cy="48559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A93882-0E9C-4388-B971-23B820A1F198}"/>
                </a:ext>
              </a:extLst>
            </p:cNvPr>
            <p:cNvCxnSpPr>
              <a:cxnSpLocks/>
            </p:cNvCxnSpPr>
            <p:nvPr/>
          </p:nvCxnSpPr>
          <p:spPr>
            <a:xfrm>
              <a:off x="2192219" y="1417867"/>
              <a:ext cx="0" cy="48559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7E4984-6FA8-4E37-9277-0D5694FDE63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886" y="1417866"/>
              <a:ext cx="0" cy="485594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486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ED055F-56CE-4763-9F9A-861BC0825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5" y="3389919"/>
            <a:ext cx="6955155" cy="34305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96626-09C1-4998-BE36-BF1F7C855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7" t="43361" r="7591" b="46694"/>
          <a:stretch/>
        </p:blipFill>
        <p:spPr>
          <a:xfrm>
            <a:off x="5927826" y="3924056"/>
            <a:ext cx="979517" cy="7561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420109-8B82-4C89-A924-3733555FBCB3}"/>
              </a:ext>
            </a:extLst>
          </p:cNvPr>
          <p:cNvSpPr txBox="1">
            <a:spLocks/>
          </p:cNvSpPr>
          <p:nvPr/>
        </p:nvSpPr>
        <p:spPr>
          <a:xfrm>
            <a:off x="5369250" y="3525092"/>
            <a:ext cx="1897721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Treatment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8B20D2-4CF4-4955-935D-9F5E2746BC5C}"/>
              </a:ext>
            </a:extLst>
          </p:cNvPr>
          <p:cNvSpPr txBox="1">
            <a:spLocks/>
          </p:cNvSpPr>
          <p:nvPr/>
        </p:nvSpPr>
        <p:spPr>
          <a:xfrm>
            <a:off x="535423" y="6505310"/>
            <a:ext cx="2092904" cy="31514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	  Day 12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EEB007-C8AF-4DB2-9C82-E7F134026BDB}"/>
              </a:ext>
            </a:extLst>
          </p:cNvPr>
          <p:cNvSpPr txBox="1">
            <a:spLocks/>
          </p:cNvSpPr>
          <p:nvPr/>
        </p:nvSpPr>
        <p:spPr>
          <a:xfrm>
            <a:off x="2891574" y="6514166"/>
            <a:ext cx="1857588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  Day 9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C1109E-5CCD-45BD-B145-D8972053A3A9}"/>
              </a:ext>
            </a:extLst>
          </p:cNvPr>
          <p:cNvSpPr txBox="1">
            <a:spLocks/>
          </p:cNvSpPr>
          <p:nvPr/>
        </p:nvSpPr>
        <p:spPr>
          <a:xfrm>
            <a:off x="5277059" y="6514166"/>
            <a:ext cx="1773273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5       Day 12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F649A8E-7E49-4A74-ACD4-0DAFBA182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9" y="400422"/>
            <a:ext cx="6952191" cy="3051759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7E87A32-1551-435F-A526-C6BFAB643E1C}"/>
              </a:ext>
            </a:extLst>
          </p:cNvPr>
          <p:cNvSpPr txBox="1">
            <a:spLocks/>
          </p:cNvSpPr>
          <p:nvPr/>
        </p:nvSpPr>
        <p:spPr>
          <a:xfrm>
            <a:off x="4615801" y="3087056"/>
            <a:ext cx="157129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9A0A84-A083-4FF4-9101-EF8AB1F81D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5AB936-6192-4D83-9973-24CB69667A10}"/>
              </a:ext>
            </a:extLst>
          </p:cNvPr>
          <p:cNvSpPr/>
          <p:nvPr/>
        </p:nvSpPr>
        <p:spPr>
          <a:xfrm>
            <a:off x="122769" y="132790"/>
            <a:ext cx="6952191" cy="254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DD0598-E4FD-4032-95F6-22560559E816}"/>
              </a:ext>
            </a:extLst>
          </p:cNvPr>
          <p:cNvSpPr txBox="1">
            <a:spLocks/>
          </p:cNvSpPr>
          <p:nvPr/>
        </p:nvSpPr>
        <p:spPr>
          <a:xfrm>
            <a:off x="139859" y="105187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2EB610-4AFA-49AA-B54D-D88DB3C74516}"/>
              </a:ext>
            </a:extLst>
          </p:cNvPr>
          <p:cNvSpPr txBox="1">
            <a:spLocks/>
          </p:cNvSpPr>
          <p:nvPr/>
        </p:nvSpPr>
        <p:spPr>
          <a:xfrm>
            <a:off x="2460021" y="141209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2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64CBD0-196C-4C02-B247-81E3C27133E4}"/>
              </a:ext>
            </a:extLst>
          </p:cNvPr>
          <p:cNvSpPr txBox="1">
            <a:spLocks/>
          </p:cNvSpPr>
          <p:nvPr/>
        </p:nvSpPr>
        <p:spPr>
          <a:xfrm>
            <a:off x="4770869" y="141210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ED8B40-AD0E-4E10-BEE1-6428805FD7C8}"/>
              </a:ext>
            </a:extLst>
          </p:cNvPr>
          <p:cNvSpPr txBox="1">
            <a:spLocks/>
          </p:cNvSpPr>
          <p:nvPr/>
        </p:nvSpPr>
        <p:spPr>
          <a:xfrm>
            <a:off x="268811" y="3123658"/>
            <a:ext cx="2506482" cy="31514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Day 12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EE439CD-07E1-4477-BAA0-BCEB2092C722}"/>
              </a:ext>
            </a:extLst>
          </p:cNvPr>
          <p:cNvSpPr txBox="1">
            <a:spLocks/>
          </p:cNvSpPr>
          <p:nvPr/>
        </p:nvSpPr>
        <p:spPr>
          <a:xfrm>
            <a:off x="2696306" y="3132514"/>
            <a:ext cx="2224665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  Day 9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A7F651F-69F9-4457-9301-F1A812B2D18F}"/>
              </a:ext>
            </a:extLst>
          </p:cNvPr>
          <p:cNvSpPr txBox="1">
            <a:spLocks/>
          </p:cNvSpPr>
          <p:nvPr/>
        </p:nvSpPr>
        <p:spPr>
          <a:xfrm>
            <a:off x="5201734" y="3145894"/>
            <a:ext cx="2123688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5     Day 12</a:t>
            </a:r>
          </a:p>
        </p:txBody>
      </p:sp>
    </p:spTree>
    <p:extLst>
      <p:ext uri="{BB962C8B-B14F-4D97-AF65-F5344CB8AC3E}">
        <p14:creationId xmlns:p14="http://schemas.microsoft.com/office/powerpoint/2010/main" val="157428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8559AE1-1EEC-42F5-9652-24BE3DFCC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" r="4297"/>
          <a:stretch/>
        </p:blipFill>
        <p:spPr>
          <a:xfrm>
            <a:off x="0" y="0"/>
            <a:ext cx="12188952" cy="6585313"/>
          </a:xfr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3B5FB46-BCE7-4306-B4A9-4B6133635DF9}"/>
              </a:ext>
            </a:extLst>
          </p:cNvPr>
          <p:cNvGrpSpPr/>
          <p:nvPr/>
        </p:nvGrpSpPr>
        <p:grpSpPr>
          <a:xfrm>
            <a:off x="1802081" y="59149"/>
            <a:ext cx="1638639" cy="1935532"/>
            <a:chOff x="2048887" y="-5587"/>
            <a:chExt cx="1638639" cy="193553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AC9322-72F9-4319-B368-B98BD18D1FB9}"/>
                </a:ext>
              </a:extLst>
            </p:cNvPr>
            <p:cNvGrpSpPr/>
            <p:nvPr/>
          </p:nvGrpSpPr>
          <p:grpSpPr>
            <a:xfrm>
              <a:off x="2048887" y="262985"/>
              <a:ext cx="1638639" cy="1666960"/>
              <a:chOff x="2048887" y="262985"/>
              <a:chExt cx="1638639" cy="1666960"/>
            </a:xfrm>
          </p:grpSpPr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9320246-2853-4472-899C-47988EF851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8887" y="262985"/>
                <a:ext cx="1618488" cy="1617445"/>
              </a:xfrm>
              <a:prstGeom prst="rect">
                <a:avLst/>
              </a:prstGeom>
              <a:solidFill>
                <a:srgbClr val="F2F2F2">
                  <a:alpha val="76078"/>
                </a:srgbClr>
              </a:solidFill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800" kern="1200" spc="-5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AFD9C8-FC37-4946-B11F-56A7E147DE90}"/>
                  </a:ext>
                </a:extLst>
              </p:cNvPr>
              <p:cNvSpPr/>
              <p:nvPr/>
            </p:nvSpPr>
            <p:spPr>
              <a:xfrm>
                <a:off x="2175123" y="312697"/>
                <a:ext cx="548640" cy="5486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700568D-2ECB-42D8-B1A8-827E90128044}"/>
                  </a:ext>
                </a:extLst>
              </p:cNvPr>
              <p:cNvSpPr/>
              <p:nvPr/>
            </p:nvSpPr>
            <p:spPr>
              <a:xfrm>
                <a:off x="2380863" y="1658207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3E2AC7E-681A-4A0B-B341-2DE1B239D03F}"/>
                  </a:ext>
                </a:extLst>
              </p:cNvPr>
              <p:cNvSpPr/>
              <p:nvPr/>
            </p:nvSpPr>
            <p:spPr>
              <a:xfrm>
                <a:off x="2312283" y="965416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D3A25068-547A-4EE5-8695-FDC1C851EE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4206" y="457199"/>
                <a:ext cx="1063320" cy="147274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/>
                  <a:t>2,720,000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/>
                  <a:t>1,350,000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9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/>
                  <a:t>675,000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900" dirty="0"/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/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1B7B542-0EE6-42DA-99CC-7ED5F75BA30A}"/>
                  </a:ext>
                </a:extLst>
              </p:cNvPr>
              <p:cNvSpPr/>
              <p:nvPr/>
            </p:nvSpPr>
            <p:spPr>
              <a:xfrm>
                <a:off x="2344287" y="1343815"/>
                <a:ext cx="210312" cy="21031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2F2943CB-0E14-4558-A80C-02A361DC1233}"/>
                </a:ext>
              </a:extLst>
            </p:cNvPr>
            <p:cNvSpPr txBox="1">
              <a:spLocks/>
            </p:cNvSpPr>
            <p:nvPr/>
          </p:nvSpPr>
          <p:spPr>
            <a:xfrm>
              <a:off x="2171613" y="-5587"/>
              <a:ext cx="1364605" cy="3007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Number of Reads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3B6DBD2-B85C-4BA6-8491-F5E7EE2A99EE}"/>
              </a:ext>
            </a:extLst>
          </p:cNvPr>
          <p:cNvGrpSpPr/>
          <p:nvPr/>
        </p:nvGrpSpPr>
        <p:grpSpPr>
          <a:xfrm>
            <a:off x="105197" y="69356"/>
            <a:ext cx="1618488" cy="1925325"/>
            <a:chOff x="105197" y="4620"/>
            <a:chExt cx="1618488" cy="19253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78CFFB-6714-4C76-84FC-77A921C8D526}"/>
                </a:ext>
              </a:extLst>
            </p:cNvPr>
            <p:cNvGrpSpPr/>
            <p:nvPr/>
          </p:nvGrpSpPr>
          <p:grpSpPr>
            <a:xfrm>
              <a:off x="105197" y="262986"/>
              <a:ext cx="1618488" cy="1666959"/>
              <a:chOff x="10220241" y="82075"/>
              <a:chExt cx="1618488" cy="1666959"/>
            </a:xfrm>
          </p:grpSpPr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74442DD6-DD82-4492-8531-55C5399A6C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0241" y="82075"/>
                <a:ext cx="1618488" cy="1617445"/>
              </a:xfrm>
              <a:prstGeom prst="rect">
                <a:avLst/>
              </a:prstGeom>
              <a:solidFill>
                <a:srgbClr val="F2F2F2">
                  <a:alpha val="76078"/>
                </a:srgbClr>
              </a:solidFill>
            </p:spPr>
            <p:txBody>
              <a:bodyPr vert="horz" lIns="91440" tIns="45720" rIns="91440" bIns="45720" rtlCol="0" anchor="b">
                <a:normAutofit/>
              </a:bodyPr>
              <a:lstStyle>
                <a:lvl1pPr marL="0"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800" kern="1200" spc="-5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1200"/>
                  </a:spcAft>
                </a:pPr>
                <a:endParaRPr lang="en-US" sz="3200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B73A4FF-AF9F-47BD-85C6-6815ED6E9FA9}"/>
                  </a:ext>
                </a:extLst>
              </p:cNvPr>
              <p:cNvGrpSpPr/>
              <p:nvPr/>
            </p:nvGrpSpPr>
            <p:grpSpPr>
              <a:xfrm>
                <a:off x="10361851" y="141606"/>
                <a:ext cx="793015" cy="1607428"/>
                <a:chOff x="724242" y="4972552"/>
                <a:chExt cx="793015" cy="1607428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8BA157F-06DE-4678-A8F1-A5870A0BEC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49" t="-5061" r="1383" b="6403"/>
                <a:stretch/>
              </p:blipFill>
              <p:spPr>
                <a:xfrm rot="16200000">
                  <a:off x="196237" y="5577435"/>
                  <a:ext cx="1347323" cy="291313"/>
                </a:xfrm>
                <a:prstGeom prst="rect">
                  <a:avLst/>
                </a:prstGeom>
              </p:spPr>
            </p:pic>
            <p:sp>
              <p:nvSpPr>
                <p:cNvPr id="8" name="Content Placeholder 2">
                  <a:extLst>
                    <a:ext uri="{FF2B5EF4-FFF2-40B4-BE49-F238E27FC236}">
                      <a16:creationId xmlns:a16="http://schemas.microsoft.com/office/drawing/2014/main" id="{C8EB08BD-C9DA-4C5A-B11C-EA2F3117A6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3083" y="4972552"/>
                  <a:ext cx="574174" cy="1607428"/>
                </a:xfrm>
                <a:prstGeom prst="rect">
                  <a:avLst/>
                </a:prstGeom>
              </p:spPr>
              <p:txBody>
                <a:bodyPr vert="horz" lIns="0" tIns="45720" rIns="0" bIns="45720" rtlCol="0">
                  <a:normAutofit fontScale="70000" lnSpcReduction="20000"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b="1" dirty="0"/>
                    <a:t>22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400" b="1" dirty="0"/>
                </a:p>
                <a:p>
                  <a:pPr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b="1" dirty="0"/>
                    <a:t>1.0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400" b="1" dirty="0"/>
                    <a:t>0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ontent Placeholder 2">
                    <a:extLst>
                      <a:ext uri="{FF2B5EF4-FFF2-40B4-BE49-F238E27FC236}">
                        <a16:creationId xmlns:a16="http://schemas.microsoft.com/office/drawing/2014/main" id="{81B0E99B-7853-4BC6-A2B0-CBE0B448F2C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863558" y="561623"/>
                    <a:ext cx="890124" cy="686476"/>
                  </a:xfrm>
                  <a:prstGeom prst="rect">
                    <a:avLst/>
                  </a:prstGeom>
                </p:spPr>
                <p:txBody>
                  <a:bodyPr vert="horz" lIns="0" tIns="45720" rIns="0" bIns="45720" rtlCol="0">
                    <a:normAutofit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Treated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Control</m:t>
                              </m:r>
                            </m:den>
                          </m:f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11" name="Content Placeholder 2">
                    <a:extLst>
                      <a:ext uri="{FF2B5EF4-FFF2-40B4-BE49-F238E27FC236}">
                        <a16:creationId xmlns:a16="http://schemas.microsoft.com/office/drawing/2014/main" id="{81B0E99B-7853-4BC6-A2B0-CBE0B448F2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3558" y="561623"/>
                    <a:ext cx="890124" cy="68647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772CCAEE-9206-4B7A-B6DF-FAA99BD217E6}"/>
                </a:ext>
              </a:extLst>
            </p:cNvPr>
            <p:cNvSpPr txBox="1">
              <a:spLocks/>
            </p:cNvSpPr>
            <p:nvPr/>
          </p:nvSpPr>
          <p:spPr>
            <a:xfrm>
              <a:off x="280101" y="4620"/>
              <a:ext cx="1364605" cy="30075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dirty="0"/>
                <a:t>Occurrence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831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CFDAB0F-36A3-41AF-B90A-B35F97688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12252960" cy="59463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74E5E-BFEF-41CD-AA16-11C020345B9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99839" y="6459784"/>
            <a:ext cx="1312025" cy="365125"/>
          </a:xfrm>
          <a:prstGeom prst="rect">
            <a:avLst/>
          </a:prstGeom>
        </p:spPr>
        <p:txBody>
          <a:bodyPr/>
          <a:lstStyle/>
          <a:p>
            <a:fld id="{1B9A0A84-A083-4FF4-9101-EF8AB1F81DCE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7AF6D3-E330-4AB6-A39B-D12D6DB8A3CD}"/>
              </a:ext>
            </a:extLst>
          </p:cNvPr>
          <p:cNvGrpSpPr/>
          <p:nvPr/>
        </p:nvGrpSpPr>
        <p:grpSpPr>
          <a:xfrm>
            <a:off x="198256" y="5084684"/>
            <a:ext cx="1618488" cy="1666959"/>
            <a:chOff x="10220241" y="82075"/>
            <a:chExt cx="1618488" cy="1666959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D774248-4A2D-4EB6-87C5-4DF911CD20B5}"/>
                </a:ext>
              </a:extLst>
            </p:cNvPr>
            <p:cNvSpPr txBox="1">
              <a:spLocks/>
            </p:cNvSpPr>
            <p:nvPr/>
          </p:nvSpPr>
          <p:spPr>
            <a:xfrm>
              <a:off x="10220241" y="82075"/>
              <a:ext cx="1618488" cy="1617445"/>
            </a:xfrm>
            <a:prstGeom prst="rect">
              <a:avLst/>
            </a:prstGeom>
            <a:solidFill>
              <a:srgbClr val="F2F2F2">
                <a:alpha val="76078"/>
              </a:srgbClr>
            </a:solidFill>
          </p:spPr>
          <p:txBody>
            <a:bodyPr vert="horz" lIns="91440" tIns="45720" rIns="91440" bIns="45720" rtlCol="0" anchor="b">
              <a:normAutofit/>
            </a:bodyPr>
            <a:lstStyle>
              <a:lvl1pPr marL="0" algn="l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800" kern="120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1200"/>
                </a:spcAft>
              </a:pPr>
              <a:endParaRPr lang="en-US" sz="3200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7D6EB3-FFA6-4A2D-A078-89ABCDAD2392}"/>
                </a:ext>
              </a:extLst>
            </p:cNvPr>
            <p:cNvGrpSpPr/>
            <p:nvPr/>
          </p:nvGrpSpPr>
          <p:grpSpPr>
            <a:xfrm>
              <a:off x="10361851" y="141606"/>
              <a:ext cx="793015" cy="1607428"/>
              <a:chOff x="724242" y="4972552"/>
              <a:chExt cx="793015" cy="16074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C1762F2-9DE8-48FB-97C8-AA0EED51C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49" t="-5061" r="1383" b="6403"/>
              <a:stretch/>
            </p:blipFill>
            <p:spPr>
              <a:xfrm rot="16200000">
                <a:off x="196237" y="5577435"/>
                <a:ext cx="1347323" cy="291313"/>
              </a:xfrm>
              <a:prstGeom prst="rect">
                <a:avLst/>
              </a:prstGeom>
            </p:spPr>
          </p:pic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D9C6BC3-BB3C-46B1-B7CD-182667316D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3083" y="4972552"/>
                <a:ext cx="574174" cy="160742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70000" lnSpcReduction="2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/>
                  <a:t>22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/>
                  <a:t>1.0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C153178-B349-402D-A228-31CB9C6E9C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63558" y="561623"/>
                  <a:ext cx="890124" cy="686476"/>
                </a:xfrm>
                <a:prstGeom prst="rect">
                  <a:avLst/>
                </a:prstGeom>
              </p:spPr>
              <p:txBody>
                <a:bodyPr vert="horz" lIns="0" tIns="45720" rIns="0" bIns="45720" rtlCol="0"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Treated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</a:rPr>
                              <m:t>Control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5C153178-B349-402D-A228-31CB9C6E9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3558" y="561623"/>
                  <a:ext cx="890124" cy="6864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DD5AC6D-E7C3-40D4-9D72-3122D38E55DF}"/>
              </a:ext>
            </a:extLst>
          </p:cNvPr>
          <p:cNvSpPr txBox="1">
            <a:spLocks/>
          </p:cNvSpPr>
          <p:nvPr/>
        </p:nvSpPr>
        <p:spPr>
          <a:xfrm>
            <a:off x="1946217" y="5083641"/>
            <a:ext cx="4219913" cy="161848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Proteobacteria;Gammaproteobacteria;</a:t>
            </a:r>
            <a:r>
              <a:rPr lang="en-US" sz="1400" b="1" dirty="0" err="1"/>
              <a:t>Chromatiales</a:t>
            </a:r>
            <a:endParaRPr lang="en-US" sz="14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Proteobacteria;Gammaproteobacteria;</a:t>
            </a:r>
            <a:r>
              <a:rPr lang="en-US" sz="1400" b="1" dirty="0" err="1"/>
              <a:t>Xanthomonadales</a:t>
            </a:r>
            <a:endParaRPr lang="en-US" sz="14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Bacteroidetes;Cytophagia;</a:t>
            </a:r>
            <a:r>
              <a:rPr lang="pt-BR" sz="1400" b="1" dirty="0"/>
              <a:t>Order_II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Proteobacteria;Gammaproteobacteria;</a:t>
            </a:r>
            <a:r>
              <a:rPr lang="en-US" sz="1400" b="1" dirty="0" err="1"/>
              <a:t>Vibrionales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20839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ED055F-56CE-4763-9F9A-861BC0825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5" y="3389919"/>
            <a:ext cx="6955155" cy="34305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96626-09C1-4998-BE36-BF1F7C855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57" t="43361" r="7591" b="46694"/>
          <a:stretch/>
        </p:blipFill>
        <p:spPr>
          <a:xfrm>
            <a:off x="5927826" y="3924056"/>
            <a:ext cx="979517" cy="7561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420109-8B82-4C89-A924-3733555FBCB3}"/>
              </a:ext>
            </a:extLst>
          </p:cNvPr>
          <p:cNvSpPr txBox="1">
            <a:spLocks/>
          </p:cNvSpPr>
          <p:nvPr/>
        </p:nvSpPr>
        <p:spPr>
          <a:xfrm>
            <a:off x="5369250" y="3525092"/>
            <a:ext cx="1897721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Treatment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A8B20D2-4CF4-4955-935D-9F5E2746BC5C}"/>
              </a:ext>
            </a:extLst>
          </p:cNvPr>
          <p:cNvSpPr txBox="1">
            <a:spLocks/>
          </p:cNvSpPr>
          <p:nvPr/>
        </p:nvSpPr>
        <p:spPr>
          <a:xfrm>
            <a:off x="535423" y="6505310"/>
            <a:ext cx="2092904" cy="31514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	  Day 12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EEB007-C8AF-4DB2-9C82-E7F134026BDB}"/>
              </a:ext>
            </a:extLst>
          </p:cNvPr>
          <p:cNvSpPr txBox="1">
            <a:spLocks/>
          </p:cNvSpPr>
          <p:nvPr/>
        </p:nvSpPr>
        <p:spPr>
          <a:xfrm>
            <a:off x="2891574" y="6514166"/>
            <a:ext cx="1857588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  Day 9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C1109E-5CCD-45BD-B145-D8972053A3A9}"/>
              </a:ext>
            </a:extLst>
          </p:cNvPr>
          <p:cNvSpPr txBox="1">
            <a:spLocks/>
          </p:cNvSpPr>
          <p:nvPr/>
        </p:nvSpPr>
        <p:spPr>
          <a:xfrm>
            <a:off x="5277059" y="6514166"/>
            <a:ext cx="1773273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5       Day 12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0F649A8E-7E49-4A74-ACD4-0DAFBA182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9" y="400422"/>
            <a:ext cx="6952191" cy="3051759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7E87A32-1551-435F-A526-C6BFAB643E1C}"/>
              </a:ext>
            </a:extLst>
          </p:cNvPr>
          <p:cNvSpPr txBox="1">
            <a:spLocks/>
          </p:cNvSpPr>
          <p:nvPr/>
        </p:nvSpPr>
        <p:spPr>
          <a:xfrm>
            <a:off x="4615801" y="3087056"/>
            <a:ext cx="157129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9A0A84-A083-4FF4-9101-EF8AB1F81DC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5AB936-6192-4D83-9973-24CB69667A10}"/>
              </a:ext>
            </a:extLst>
          </p:cNvPr>
          <p:cNvSpPr/>
          <p:nvPr/>
        </p:nvSpPr>
        <p:spPr>
          <a:xfrm>
            <a:off x="122769" y="132790"/>
            <a:ext cx="6952191" cy="254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DD0598-E4FD-4032-95F6-22560559E816}"/>
              </a:ext>
            </a:extLst>
          </p:cNvPr>
          <p:cNvSpPr txBox="1">
            <a:spLocks/>
          </p:cNvSpPr>
          <p:nvPr/>
        </p:nvSpPr>
        <p:spPr>
          <a:xfrm>
            <a:off x="139859" y="105187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82EB610-4AFA-49AA-B54D-D88DB3C74516}"/>
              </a:ext>
            </a:extLst>
          </p:cNvPr>
          <p:cNvSpPr txBox="1">
            <a:spLocks/>
          </p:cNvSpPr>
          <p:nvPr/>
        </p:nvSpPr>
        <p:spPr>
          <a:xfrm>
            <a:off x="2460021" y="141209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2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64CBD0-196C-4C02-B247-81E3C27133E4}"/>
              </a:ext>
            </a:extLst>
          </p:cNvPr>
          <p:cNvSpPr txBox="1">
            <a:spLocks/>
          </p:cNvSpPr>
          <p:nvPr/>
        </p:nvSpPr>
        <p:spPr>
          <a:xfrm>
            <a:off x="4770869" y="141210"/>
            <a:ext cx="2642585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3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ED8B40-AD0E-4E10-BEE1-6428805FD7C8}"/>
              </a:ext>
            </a:extLst>
          </p:cNvPr>
          <p:cNvSpPr txBox="1">
            <a:spLocks/>
          </p:cNvSpPr>
          <p:nvPr/>
        </p:nvSpPr>
        <p:spPr>
          <a:xfrm>
            <a:off x="268811" y="3123658"/>
            <a:ext cx="2506482" cy="31514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Day 12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EE439CD-07E1-4477-BAA0-BCEB2092C722}"/>
              </a:ext>
            </a:extLst>
          </p:cNvPr>
          <p:cNvSpPr txBox="1">
            <a:spLocks/>
          </p:cNvSpPr>
          <p:nvPr/>
        </p:nvSpPr>
        <p:spPr>
          <a:xfrm>
            <a:off x="2696306" y="3132514"/>
            <a:ext cx="2224665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1       Day 9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A7F651F-69F9-4457-9301-F1A812B2D18F}"/>
              </a:ext>
            </a:extLst>
          </p:cNvPr>
          <p:cNvSpPr txBox="1">
            <a:spLocks/>
          </p:cNvSpPr>
          <p:nvPr/>
        </p:nvSpPr>
        <p:spPr>
          <a:xfrm>
            <a:off x="5201734" y="3145894"/>
            <a:ext cx="2123688" cy="306287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/>
              <a:t>Day 5     Day 12</a:t>
            </a:r>
          </a:p>
        </p:txBody>
      </p:sp>
    </p:spTree>
    <p:extLst>
      <p:ext uri="{BB962C8B-B14F-4D97-AF65-F5344CB8AC3E}">
        <p14:creationId xmlns:p14="http://schemas.microsoft.com/office/powerpoint/2010/main" val="667807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7533-FC24-44B2-B230-F1730ABBB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3199C-CD9C-47A4-BD1A-4B15D972D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7" y="1057571"/>
            <a:ext cx="7557779" cy="5318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8CB0B-18F7-4907-AB2D-E372DC9F48C7}"/>
              </a:ext>
            </a:extLst>
          </p:cNvPr>
          <p:cNvSpPr/>
          <p:nvPr/>
        </p:nvSpPr>
        <p:spPr>
          <a:xfrm>
            <a:off x="2914193" y="1619718"/>
            <a:ext cx="244863" cy="144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B370A-379B-47E1-B6D8-C2B1AC7395AA}"/>
              </a:ext>
            </a:extLst>
          </p:cNvPr>
          <p:cNvSpPr/>
          <p:nvPr/>
        </p:nvSpPr>
        <p:spPr>
          <a:xfrm>
            <a:off x="5422314" y="1619718"/>
            <a:ext cx="244863" cy="144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002D7-E679-4742-B1F6-32454DE7C055}"/>
              </a:ext>
            </a:extLst>
          </p:cNvPr>
          <p:cNvSpPr/>
          <p:nvPr/>
        </p:nvSpPr>
        <p:spPr>
          <a:xfrm>
            <a:off x="2914193" y="4267721"/>
            <a:ext cx="244863" cy="144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9FDC4A-B7B2-4D61-A27B-6C43A35818EC}"/>
              </a:ext>
            </a:extLst>
          </p:cNvPr>
          <p:cNvSpPr/>
          <p:nvPr/>
        </p:nvSpPr>
        <p:spPr>
          <a:xfrm>
            <a:off x="5422313" y="4173569"/>
            <a:ext cx="244863" cy="1440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F9846-3046-43D3-A4B0-668D5ECD6663}"/>
              </a:ext>
            </a:extLst>
          </p:cNvPr>
          <p:cNvSpPr/>
          <p:nvPr/>
        </p:nvSpPr>
        <p:spPr>
          <a:xfrm>
            <a:off x="8066964" y="1591497"/>
            <a:ext cx="1303132" cy="10580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B27F6-66F1-488D-B9C6-603F003D4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7" t="46053" r="71248" b="45528"/>
          <a:stretch/>
        </p:blipFill>
        <p:spPr>
          <a:xfrm>
            <a:off x="8119978" y="1870380"/>
            <a:ext cx="1197104" cy="73453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127F8CE-B79B-4472-8B54-ED3D6572D9D6}"/>
              </a:ext>
            </a:extLst>
          </p:cNvPr>
          <p:cNvSpPr txBox="1">
            <a:spLocks/>
          </p:cNvSpPr>
          <p:nvPr/>
        </p:nvSpPr>
        <p:spPr>
          <a:xfrm>
            <a:off x="7705321" y="1539102"/>
            <a:ext cx="1897721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Treatment</a:t>
            </a:r>
          </a:p>
        </p:txBody>
      </p:sp>
    </p:spTree>
    <p:extLst>
      <p:ext uri="{BB962C8B-B14F-4D97-AF65-F5344CB8AC3E}">
        <p14:creationId xmlns:p14="http://schemas.microsoft.com/office/powerpoint/2010/main" val="60029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59CA15-B12F-44FD-A3E3-EF369F7D2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269636"/>
              </p:ext>
            </p:extLst>
          </p:nvPr>
        </p:nvGraphicFramePr>
        <p:xfrm>
          <a:off x="177430" y="385124"/>
          <a:ext cx="11841179" cy="601733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06176">
                  <a:extLst>
                    <a:ext uri="{9D8B030D-6E8A-4147-A177-3AD203B41FA5}">
                      <a16:colId xmlns:a16="http://schemas.microsoft.com/office/drawing/2014/main" val="1663981344"/>
                    </a:ext>
                  </a:extLst>
                </a:gridCol>
                <a:gridCol w="3096492">
                  <a:extLst>
                    <a:ext uri="{9D8B030D-6E8A-4147-A177-3AD203B41FA5}">
                      <a16:colId xmlns:a16="http://schemas.microsoft.com/office/drawing/2014/main" val="2644708993"/>
                    </a:ext>
                  </a:extLst>
                </a:gridCol>
                <a:gridCol w="3096492">
                  <a:extLst>
                    <a:ext uri="{9D8B030D-6E8A-4147-A177-3AD203B41FA5}">
                      <a16:colId xmlns:a16="http://schemas.microsoft.com/office/drawing/2014/main" val="1567099531"/>
                    </a:ext>
                  </a:extLst>
                </a:gridCol>
                <a:gridCol w="3242019">
                  <a:extLst>
                    <a:ext uri="{9D8B030D-6E8A-4147-A177-3AD203B41FA5}">
                      <a16:colId xmlns:a16="http://schemas.microsoft.com/office/drawing/2014/main" val="476334083"/>
                    </a:ext>
                  </a:extLst>
                </a:gridCol>
              </a:tblGrid>
              <a:tr h="752167">
                <a:tc>
                  <a:txBody>
                    <a:bodyPr/>
                    <a:lstStyle/>
                    <a:p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271279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Sampling Days</a:t>
                      </a:r>
                    </a:p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(0=spawn)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W:1,12 / OS:8,12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W:1,9 / OS:6,9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W: 5,8,12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970431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Types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Water, Swabs, Oysters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Water, Swabs, Oysters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90496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Filtered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410-750ml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7-10ml</a:t>
                      </a:r>
                      <a:endParaRPr lang="en-US" sz="2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1300-1700ml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056410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 Dates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July 11-30, 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Jan 9-18, 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June 3-17, 2016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2368291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Bacterial reads from 12 water samples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 million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 million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1140975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Methods</a:t>
                      </a:r>
                      <a:endParaRPr lang="en-U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MoBio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extraction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MoBio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Puregene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extraction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472610"/>
                  </a:ext>
                </a:extLst>
              </a:tr>
              <a:tr h="752167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16S 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v3v4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v3v4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683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058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0FE7-98BD-4E97-B37E-E8E3CBBB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57" y="69012"/>
            <a:ext cx="10058400" cy="2638188"/>
          </a:xfrm>
        </p:spPr>
        <p:txBody>
          <a:bodyPr>
            <a:normAutofit/>
          </a:bodyPr>
          <a:lstStyle/>
          <a:p>
            <a:r>
              <a:rPr lang="en-US" dirty="0"/>
              <a:t>Percent survival figure adapted from </a:t>
            </a:r>
            <a:r>
              <a:rPr lang="en-US" dirty="0" err="1"/>
              <a:t>Modak</a:t>
            </a:r>
            <a:r>
              <a:rPr lang="en-US" dirty="0"/>
              <a:t> et al.,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78962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273F6-E8EB-450C-AEB7-24BD15C54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97"/>
          <a:stretch/>
        </p:blipFill>
        <p:spPr>
          <a:xfrm>
            <a:off x="77184" y="497908"/>
            <a:ext cx="12192000" cy="6361623"/>
          </a:xfrm>
          <a:prstGeom prst="rect">
            <a:avLst/>
          </a:prstGeom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0DEE526-A04C-4524-AD78-62F3D6BD68CF}"/>
              </a:ext>
            </a:extLst>
          </p:cNvPr>
          <p:cNvSpPr txBox="1">
            <a:spLocks/>
          </p:cNvSpPr>
          <p:nvPr/>
        </p:nvSpPr>
        <p:spPr>
          <a:xfrm>
            <a:off x="1164191" y="265850"/>
            <a:ext cx="1073644" cy="3983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Treat</a:t>
            </a:r>
            <a:endParaRPr lang="en-US" sz="24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D7D5FD2-2A69-4773-94D2-57414229EB0F}"/>
              </a:ext>
            </a:extLst>
          </p:cNvPr>
          <p:cNvSpPr txBox="1">
            <a:spLocks/>
          </p:cNvSpPr>
          <p:nvPr/>
        </p:nvSpPr>
        <p:spPr>
          <a:xfrm>
            <a:off x="5889" y="261390"/>
            <a:ext cx="627498" cy="416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Trial</a:t>
            </a:r>
            <a:endParaRPr lang="en-US" sz="24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0B833C7A-3FC9-4D3C-813E-D7C4FC37A946}"/>
              </a:ext>
            </a:extLst>
          </p:cNvPr>
          <p:cNvSpPr txBox="1">
            <a:spLocks/>
          </p:cNvSpPr>
          <p:nvPr/>
        </p:nvSpPr>
        <p:spPr>
          <a:xfrm>
            <a:off x="653413" y="257564"/>
            <a:ext cx="651741" cy="408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Day</a:t>
            </a:r>
            <a:endParaRPr lang="en-US" sz="2400" dirty="0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A88B8A71-9017-4183-928D-F347A22E0A12}"/>
              </a:ext>
            </a:extLst>
          </p:cNvPr>
          <p:cNvSpPr txBox="1">
            <a:spLocks/>
          </p:cNvSpPr>
          <p:nvPr/>
        </p:nvSpPr>
        <p:spPr>
          <a:xfrm>
            <a:off x="-10896" y="640251"/>
            <a:ext cx="644283" cy="621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1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2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6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3A4654C-69FC-4000-AF18-C5D8AE05707C}"/>
              </a:ext>
            </a:extLst>
          </p:cNvPr>
          <p:cNvSpPr txBox="1">
            <a:spLocks/>
          </p:cNvSpPr>
          <p:nvPr/>
        </p:nvSpPr>
        <p:spPr>
          <a:xfrm>
            <a:off x="1015577" y="671958"/>
            <a:ext cx="1311462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24C3993-C746-4EFB-873F-F3FB56BDED03}"/>
              </a:ext>
            </a:extLst>
          </p:cNvPr>
          <p:cNvSpPr txBox="1">
            <a:spLocks/>
          </p:cNvSpPr>
          <p:nvPr/>
        </p:nvSpPr>
        <p:spPr>
          <a:xfrm>
            <a:off x="1015577" y="2422385"/>
            <a:ext cx="1311462" cy="1797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9101433-D4B4-478B-A711-1C113FD01823}"/>
              </a:ext>
            </a:extLst>
          </p:cNvPr>
          <p:cNvSpPr txBox="1">
            <a:spLocks/>
          </p:cNvSpPr>
          <p:nvPr/>
        </p:nvSpPr>
        <p:spPr>
          <a:xfrm>
            <a:off x="1015577" y="4104759"/>
            <a:ext cx="1311462" cy="27911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065B6E04-4F4C-4D1C-A011-77B2746C1471}"/>
              </a:ext>
            </a:extLst>
          </p:cNvPr>
          <p:cNvSpPr txBox="1">
            <a:spLocks/>
          </p:cNvSpPr>
          <p:nvPr/>
        </p:nvSpPr>
        <p:spPr>
          <a:xfrm>
            <a:off x="531124" y="631964"/>
            <a:ext cx="860828" cy="6226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12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5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9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5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8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12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47B9B4B-9E8F-41EE-BC0F-0956CFB6929B}"/>
              </a:ext>
            </a:extLst>
          </p:cNvPr>
          <p:cNvCxnSpPr>
            <a:cxnSpLocks/>
          </p:cNvCxnSpPr>
          <p:nvPr/>
        </p:nvCxnSpPr>
        <p:spPr>
          <a:xfrm>
            <a:off x="653413" y="257564"/>
            <a:ext cx="0" cy="66004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D8799CE-90D5-4792-ABCF-A793D9D9D570}"/>
              </a:ext>
            </a:extLst>
          </p:cNvPr>
          <p:cNvCxnSpPr>
            <a:cxnSpLocks/>
          </p:cNvCxnSpPr>
          <p:nvPr/>
        </p:nvCxnSpPr>
        <p:spPr>
          <a:xfrm flipH="1">
            <a:off x="1305155" y="250363"/>
            <a:ext cx="2538" cy="6601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1E42EB7-F848-4E9D-9B3B-17CB05934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r="1022" b="44559"/>
          <a:stretch/>
        </p:blipFill>
        <p:spPr>
          <a:xfrm rot="5400000">
            <a:off x="-552174" y="2839286"/>
            <a:ext cx="6674401" cy="13558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49C909-6BEA-49DA-92C1-BF93D849B174}"/>
              </a:ext>
            </a:extLst>
          </p:cNvPr>
          <p:cNvCxnSpPr>
            <a:cxnSpLocks/>
          </p:cNvCxnSpPr>
          <p:nvPr/>
        </p:nvCxnSpPr>
        <p:spPr>
          <a:xfrm flipH="1">
            <a:off x="1317969" y="1551133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ACF2DA0-33AC-4BA3-B9A7-883DDF5C5408}"/>
              </a:ext>
            </a:extLst>
          </p:cNvPr>
          <p:cNvCxnSpPr>
            <a:cxnSpLocks/>
          </p:cNvCxnSpPr>
          <p:nvPr/>
        </p:nvCxnSpPr>
        <p:spPr>
          <a:xfrm flipH="1">
            <a:off x="1317970" y="3314906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61D08D88-BB54-441E-9B1C-658DD2AEAC20}"/>
              </a:ext>
            </a:extLst>
          </p:cNvPr>
          <p:cNvSpPr txBox="1">
            <a:spLocks/>
          </p:cNvSpPr>
          <p:nvPr/>
        </p:nvSpPr>
        <p:spPr>
          <a:xfrm>
            <a:off x="3465545" y="257070"/>
            <a:ext cx="8749847" cy="403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9B0E14-9F3B-4033-93D3-49C6D7DA4069}"/>
              </a:ext>
            </a:extLst>
          </p:cNvPr>
          <p:cNvCxnSpPr>
            <a:cxnSpLocks/>
          </p:cNvCxnSpPr>
          <p:nvPr/>
        </p:nvCxnSpPr>
        <p:spPr>
          <a:xfrm flipH="1">
            <a:off x="1305154" y="5075365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994A1-D40E-4D27-BAB8-6B5DC4A998FD}"/>
              </a:ext>
            </a:extLst>
          </p:cNvPr>
          <p:cNvCxnSpPr>
            <a:cxnSpLocks/>
          </p:cNvCxnSpPr>
          <p:nvPr/>
        </p:nvCxnSpPr>
        <p:spPr>
          <a:xfrm flipH="1">
            <a:off x="-5824" y="4192527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377009E-92EF-4186-A131-9A9CAF6CAC34}"/>
              </a:ext>
            </a:extLst>
          </p:cNvPr>
          <p:cNvSpPr txBox="1">
            <a:spLocks/>
          </p:cNvSpPr>
          <p:nvPr/>
        </p:nvSpPr>
        <p:spPr>
          <a:xfrm>
            <a:off x="3479243" y="307570"/>
            <a:ext cx="1395496" cy="323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Abundance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27193F-5E22-46C5-877C-C9E32AD9C198}"/>
              </a:ext>
            </a:extLst>
          </p:cNvPr>
          <p:cNvCxnSpPr>
            <a:cxnSpLocks/>
          </p:cNvCxnSpPr>
          <p:nvPr/>
        </p:nvCxnSpPr>
        <p:spPr>
          <a:xfrm flipH="1">
            <a:off x="-5825" y="2416093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7C5A32-4F86-4667-ABC7-F7D90AF98370}"/>
              </a:ext>
            </a:extLst>
          </p:cNvPr>
          <p:cNvCxnSpPr>
            <a:cxnSpLocks/>
          </p:cNvCxnSpPr>
          <p:nvPr/>
        </p:nvCxnSpPr>
        <p:spPr>
          <a:xfrm flipH="1">
            <a:off x="2055046" y="258649"/>
            <a:ext cx="2538" cy="6601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72D68C8-8135-4BD1-9EEB-4B06BBA18E8F}"/>
              </a:ext>
            </a:extLst>
          </p:cNvPr>
          <p:cNvCxnSpPr>
            <a:cxnSpLocks/>
          </p:cNvCxnSpPr>
          <p:nvPr/>
        </p:nvCxnSpPr>
        <p:spPr>
          <a:xfrm flipV="1">
            <a:off x="-10896" y="668919"/>
            <a:ext cx="122529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8CD48-9BEB-401C-B3C1-336F91CE5E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6" r="85283" b="-1"/>
          <a:stretch/>
        </p:blipFill>
        <p:spPr>
          <a:xfrm>
            <a:off x="8964944" y="845063"/>
            <a:ext cx="982257" cy="31707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8F2F4-2D2E-4CFF-AC89-50985079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084" y="847309"/>
            <a:ext cx="1904202" cy="3168550"/>
          </a:xfrm>
          <a:solidFill>
            <a:schemeClr val="bg1">
              <a:lumMod val="85000"/>
            </a:schemeClr>
          </a:solidFill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Acidobacteria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Actinobacteria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Bacteroidetes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Cyanobacteria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</a:rPr>
              <a:t>Deferribacteres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Firmicutes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chemeClr val="tx1"/>
                </a:solidFill>
              </a:rPr>
              <a:t>Lentisphaerae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Planctomycetes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Proteobacteria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C8D6BE-17D5-43CB-B631-722736D2C1ED}"/>
              </a:ext>
            </a:extLst>
          </p:cNvPr>
          <p:cNvCxnSpPr>
            <a:cxnSpLocks/>
          </p:cNvCxnSpPr>
          <p:nvPr/>
        </p:nvCxnSpPr>
        <p:spPr>
          <a:xfrm flipH="1">
            <a:off x="1305154" y="5954965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0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A124C-7B60-4256-BB0C-0346F0941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5644E-03E1-4358-A00F-CE91AE63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0" y="518557"/>
            <a:ext cx="12226500" cy="6379043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352BD8F-E2FF-494A-ADE2-B57F505C9258}"/>
              </a:ext>
            </a:extLst>
          </p:cNvPr>
          <p:cNvSpPr txBox="1">
            <a:spLocks/>
          </p:cNvSpPr>
          <p:nvPr/>
        </p:nvSpPr>
        <p:spPr>
          <a:xfrm>
            <a:off x="1164191" y="265850"/>
            <a:ext cx="1073644" cy="3983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Treat</a:t>
            </a:r>
            <a:endParaRPr lang="en-US" sz="2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5D04AE1-CF35-4A07-8AAE-58EDE9806050}"/>
              </a:ext>
            </a:extLst>
          </p:cNvPr>
          <p:cNvSpPr txBox="1">
            <a:spLocks/>
          </p:cNvSpPr>
          <p:nvPr/>
        </p:nvSpPr>
        <p:spPr>
          <a:xfrm>
            <a:off x="5889" y="261390"/>
            <a:ext cx="627498" cy="4163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Trial</a:t>
            </a:r>
            <a:endParaRPr lang="en-US" sz="24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7FCFC61-C4BE-423C-8361-FBAFB5C4F051}"/>
              </a:ext>
            </a:extLst>
          </p:cNvPr>
          <p:cNvSpPr txBox="1">
            <a:spLocks/>
          </p:cNvSpPr>
          <p:nvPr/>
        </p:nvSpPr>
        <p:spPr>
          <a:xfrm>
            <a:off x="653413" y="257564"/>
            <a:ext cx="651741" cy="4086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Day</a:t>
            </a:r>
            <a:endParaRPr lang="en-US" sz="24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46111B2-0510-4CD6-A429-6ED28F3F0FB8}"/>
              </a:ext>
            </a:extLst>
          </p:cNvPr>
          <p:cNvSpPr txBox="1">
            <a:spLocks/>
          </p:cNvSpPr>
          <p:nvPr/>
        </p:nvSpPr>
        <p:spPr>
          <a:xfrm>
            <a:off x="-10896" y="640251"/>
            <a:ext cx="644283" cy="6217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1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2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600" b="1" dirty="0"/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3</a:t>
            </a:r>
          </a:p>
          <a:p>
            <a:pPr marL="169863" lvl="2" indent="57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6E68D1E-9F78-4412-822F-C93BAF4B3461}"/>
              </a:ext>
            </a:extLst>
          </p:cNvPr>
          <p:cNvSpPr txBox="1">
            <a:spLocks/>
          </p:cNvSpPr>
          <p:nvPr/>
        </p:nvSpPr>
        <p:spPr>
          <a:xfrm>
            <a:off x="1015577" y="671958"/>
            <a:ext cx="1311462" cy="17410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7EA9C33-EF2D-4282-8094-105932EAC2F7}"/>
              </a:ext>
            </a:extLst>
          </p:cNvPr>
          <p:cNvSpPr txBox="1">
            <a:spLocks/>
          </p:cNvSpPr>
          <p:nvPr/>
        </p:nvSpPr>
        <p:spPr>
          <a:xfrm>
            <a:off x="1015577" y="2422385"/>
            <a:ext cx="1311462" cy="1797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FB6EB9B-9551-4B78-BA1E-4A0FC9810D77}"/>
              </a:ext>
            </a:extLst>
          </p:cNvPr>
          <p:cNvSpPr txBox="1">
            <a:spLocks/>
          </p:cNvSpPr>
          <p:nvPr/>
        </p:nvSpPr>
        <p:spPr>
          <a:xfrm>
            <a:off x="1015577" y="4104759"/>
            <a:ext cx="1311462" cy="27911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00" dirty="0"/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B3C8350-9C27-4964-99AA-78A3EA6804C7}"/>
              </a:ext>
            </a:extLst>
          </p:cNvPr>
          <p:cNvSpPr txBox="1">
            <a:spLocks/>
          </p:cNvSpPr>
          <p:nvPr/>
        </p:nvSpPr>
        <p:spPr>
          <a:xfrm>
            <a:off x="531124" y="631964"/>
            <a:ext cx="860828" cy="6226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12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5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9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35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5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8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12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94F733-47BC-4DD9-A323-563D5F116D43}"/>
              </a:ext>
            </a:extLst>
          </p:cNvPr>
          <p:cNvCxnSpPr>
            <a:cxnSpLocks/>
          </p:cNvCxnSpPr>
          <p:nvPr/>
        </p:nvCxnSpPr>
        <p:spPr>
          <a:xfrm>
            <a:off x="653413" y="257564"/>
            <a:ext cx="0" cy="660043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60B4279-CFB0-4C78-890B-645AF80A531F}"/>
              </a:ext>
            </a:extLst>
          </p:cNvPr>
          <p:cNvCxnSpPr>
            <a:cxnSpLocks/>
          </p:cNvCxnSpPr>
          <p:nvPr/>
        </p:nvCxnSpPr>
        <p:spPr>
          <a:xfrm flipH="1">
            <a:off x="1305155" y="250363"/>
            <a:ext cx="2538" cy="6601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69781B9A-E734-4CE1-994F-283313068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" r="1022" b="44559"/>
          <a:stretch/>
        </p:blipFill>
        <p:spPr>
          <a:xfrm rot="5400000">
            <a:off x="-588174" y="2839286"/>
            <a:ext cx="6674401" cy="135582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A4701-ACAC-4CCF-AE55-60898593B35A}"/>
              </a:ext>
            </a:extLst>
          </p:cNvPr>
          <p:cNvCxnSpPr>
            <a:cxnSpLocks/>
          </p:cNvCxnSpPr>
          <p:nvPr/>
        </p:nvCxnSpPr>
        <p:spPr>
          <a:xfrm flipH="1">
            <a:off x="1317969" y="1558333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23B755-1991-4091-B40A-44031C1D802D}"/>
              </a:ext>
            </a:extLst>
          </p:cNvPr>
          <p:cNvCxnSpPr>
            <a:cxnSpLocks/>
          </p:cNvCxnSpPr>
          <p:nvPr/>
        </p:nvCxnSpPr>
        <p:spPr>
          <a:xfrm flipH="1">
            <a:off x="1317970" y="3314906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ED3DF4B-BCD6-433E-B795-6ABA4B476232}"/>
              </a:ext>
            </a:extLst>
          </p:cNvPr>
          <p:cNvSpPr txBox="1">
            <a:spLocks/>
          </p:cNvSpPr>
          <p:nvPr/>
        </p:nvSpPr>
        <p:spPr>
          <a:xfrm>
            <a:off x="3440469" y="257070"/>
            <a:ext cx="8796523" cy="4037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85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u="sng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00BC5D-54E1-4643-B9D7-F13D28CB54EC}"/>
              </a:ext>
            </a:extLst>
          </p:cNvPr>
          <p:cNvCxnSpPr>
            <a:cxnSpLocks/>
          </p:cNvCxnSpPr>
          <p:nvPr/>
        </p:nvCxnSpPr>
        <p:spPr>
          <a:xfrm flipH="1">
            <a:off x="1305154" y="5075365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B800B2-F452-48B5-B8C1-78FD10BDE93A}"/>
              </a:ext>
            </a:extLst>
          </p:cNvPr>
          <p:cNvCxnSpPr>
            <a:cxnSpLocks/>
          </p:cNvCxnSpPr>
          <p:nvPr/>
        </p:nvCxnSpPr>
        <p:spPr>
          <a:xfrm flipH="1">
            <a:off x="-5824" y="4192527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EBA0E47-20FA-4F48-A94F-2B549AE90A0F}"/>
              </a:ext>
            </a:extLst>
          </p:cNvPr>
          <p:cNvCxnSpPr>
            <a:cxnSpLocks/>
          </p:cNvCxnSpPr>
          <p:nvPr/>
        </p:nvCxnSpPr>
        <p:spPr>
          <a:xfrm flipH="1">
            <a:off x="-5825" y="2416093"/>
            <a:ext cx="1219782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AD8596-2FFB-4BB8-9DE3-2CC2DD644C5C}"/>
              </a:ext>
            </a:extLst>
          </p:cNvPr>
          <p:cNvCxnSpPr>
            <a:cxnSpLocks/>
          </p:cNvCxnSpPr>
          <p:nvPr/>
        </p:nvCxnSpPr>
        <p:spPr>
          <a:xfrm flipH="1">
            <a:off x="2055046" y="258649"/>
            <a:ext cx="2538" cy="66019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C7346A3-39FD-4CED-80D5-99A0AF5F2EA2}"/>
              </a:ext>
            </a:extLst>
          </p:cNvPr>
          <p:cNvCxnSpPr>
            <a:cxnSpLocks/>
          </p:cNvCxnSpPr>
          <p:nvPr/>
        </p:nvCxnSpPr>
        <p:spPr>
          <a:xfrm flipV="1">
            <a:off x="-10896" y="668919"/>
            <a:ext cx="1225296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D54B6E8-E491-4425-AA9F-772520F96AD2}"/>
              </a:ext>
            </a:extLst>
          </p:cNvPr>
          <p:cNvCxnSpPr>
            <a:cxnSpLocks/>
          </p:cNvCxnSpPr>
          <p:nvPr/>
        </p:nvCxnSpPr>
        <p:spPr>
          <a:xfrm flipH="1">
            <a:off x="1305154" y="5954965"/>
            <a:ext cx="10852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5C896E3D-E30C-411A-924F-F5E94C192E83}"/>
              </a:ext>
            </a:extLst>
          </p:cNvPr>
          <p:cNvSpPr txBox="1">
            <a:spLocks/>
          </p:cNvSpPr>
          <p:nvPr/>
        </p:nvSpPr>
        <p:spPr>
          <a:xfrm>
            <a:off x="3443243" y="307570"/>
            <a:ext cx="1395496" cy="323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b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Abundance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009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2E20AAA-5ECE-4721-935A-A9A4EF320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" r="65695" b="28490"/>
          <a:stretch/>
        </p:blipFill>
        <p:spPr>
          <a:xfrm>
            <a:off x="1455959" y="1177436"/>
            <a:ext cx="3043425" cy="369942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04F7D4-D55A-43B0-BBBA-E9D68012FD07}"/>
              </a:ext>
            </a:extLst>
          </p:cNvPr>
          <p:cNvSpPr txBox="1">
            <a:spLocks/>
          </p:cNvSpPr>
          <p:nvPr/>
        </p:nvSpPr>
        <p:spPr>
          <a:xfrm>
            <a:off x="1557229" y="5396923"/>
            <a:ext cx="3174192" cy="4572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1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32A51B-7C72-4620-88D3-AFA423D49EE7}"/>
              </a:ext>
            </a:extLst>
          </p:cNvPr>
          <p:cNvSpPr txBox="1">
            <a:spLocks/>
          </p:cNvSpPr>
          <p:nvPr/>
        </p:nvSpPr>
        <p:spPr>
          <a:xfrm rot="16200000">
            <a:off x="-354563" y="2974546"/>
            <a:ext cx="3174192" cy="338218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Simpson Diversity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7F2973-BB80-4C8E-B7D9-D6686D563E25}"/>
              </a:ext>
            </a:extLst>
          </p:cNvPr>
          <p:cNvSpPr/>
          <p:nvPr/>
        </p:nvSpPr>
        <p:spPr>
          <a:xfrm>
            <a:off x="4449691" y="3364958"/>
            <a:ext cx="221320" cy="879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46F1F0-77CA-4E46-A8E9-7BE9AED98881}"/>
              </a:ext>
            </a:extLst>
          </p:cNvPr>
          <p:cNvSpPr/>
          <p:nvPr/>
        </p:nvSpPr>
        <p:spPr>
          <a:xfrm>
            <a:off x="4575443" y="4935073"/>
            <a:ext cx="202050" cy="1002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6BA594-ADDB-4AD7-B5B1-6EFFE39E982B}"/>
              </a:ext>
            </a:extLst>
          </p:cNvPr>
          <p:cNvSpPr/>
          <p:nvPr/>
        </p:nvSpPr>
        <p:spPr>
          <a:xfrm>
            <a:off x="6998284" y="1455443"/>
            <a:ext cx="221320" cy="879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9E0FD4-F6AC-4177-B09A-076EB6209833}"/>
              </a:ext>
            </a:extLst>
          </p:cNvPr>
          <p:cNvCxnSpPr>
            <a:cxnSpLocks/>
          </p:cNvCxnSpPr>
          <p:nvPr/>
        </p:nvCxnSpPr>
        <p:spPr>
          <a:xfrm>
            <a:off x="7257894" y="1245375"/>
            <a:ext cx="0" cy="452628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6CDEB4C-99E6-4E02-8F86-11B96EDBD0DA}"/>
              </a:ext>
            </a:extLst>
          </p:cNvPr>
          <p:cNvSpPr txBox="1">
            <a:spLocks/>
          </p:cNvSpPr>
          <p:nvPr/>
        </p:nvSpPr>
        <p:spPr>
          <a:xfrm>
            <a:off x="1689023" y="4897540"/>
            <a:ext cx="3174192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1	     Day 12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6934DD-6DBB-496E-8E83-20F234367055}"/>
              </a:ext>
            </a:extLst>
          </p:cNvPr>
          <p:cNvCxnSpPr>
            <a:cxnSpLocks/>
          </p:cNvCxnSpPr>
          <p:nvPr/>
        </p:nvCxnSpPr>
        <p:spPr>
          <a:xfrm>
            <a:off x="3206363" y="1280367"/>
            <a:ext cx="0" cy="3931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02EFE625-8242-4919-BD89-4F1A14041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8" b="28490"/>
          <a:stretch/>
        </p:blipFill>
        <p:spPr>
          <a:xfrm>
            <a:off x="7385804" y="1173443"/>
            <a:ext cx="3914738" cy="36994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ECD1B61-8BE2-4491-A6C4-7E0178B71704}"/>
              </a:ext>
            </a:extLst>
          </p:cNvPr>
          <p:cNvSpPr/>
          <p:nvPr/>
        </p:nvSpPr>
        <p:spPr>
          <a:xfrm>
            <a:off x="3515641" y="5219699"/>
            <a:ext cx="2355764" cy="1605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CE00BB3-601C-4544-8A69-AACF2DAA754B}"/>
              </a:ext>
            </a:extLst>
          </p:cNvPr>
          <p:cNvSpPr txBox="1">
            <a:spLocks/>
          </p:cNvSpPr>
          <p:nvPr/>
        </p:nvSpPr>
        <p:spPr>
          <a:xfrm>
            <a:off x="4266974" y="4897540"/>
            <a:ext cx="3174192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1	     Day 9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A8FBCAA-6A88-4BB2-A610-C79E1ABA80F1}"/>
              </a:ext>
            </a:extLst>
          </p:cNvPr>
          <p:cNvSpPr txBox="1">
            <a:spLocks/>
          </p:cNvSpPr>
          <p:nvPr/>
        </p:nvSpPr>
        <p:spPr>
          <a:xfrm>
            <a:off x="4674945" y="5396923"/>
            <a:ext cx="2416414" cy="45720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2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D4C3EDA-914B-4973-8030-10AA479BA3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6" r="40198" b="28490"/>
          <a:stretch/>
        </p:blipFill>
        <p:spPr>
          <a:xfrm>
            <a:off x="4646027" y="1173443"/>
            <a:ext cx="2526552" cy="3699429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AC5EF05-AF6C-4258-BB86-E1B21E101E20}"/>
              </a:ext>
            </a:extLst>
          </p:cNvPr>
          <p:cNvSpPr txBox="1">
            <a:spLocks/>
          </p:cNvSpPr>
          <p:nvPr/>
        </p:nvSpPr>
        <p:spPr>
          <a:xfrm>
            <a:off x="7082430" y="4897540"/>
            <a:ext cx="3174192" cy="475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Day 5	     Day 12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70A61C9-AC62-4F1F-9C12-25206EC13510}"/>
              </a:ext>
            </a:extLst>
          </p:cNvPr>
          <p:cNvSpPr txBox="1">
            <a:spLocks/>
          </p:cNvSpPr>
          <p:nvPr/>
        </p:nvSpPr>
        <p:spPr>
          <a:xfrm>
            <a:off x="7358206" y="5396923"/>
            <a:ext cx="2416414" cy="457200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Trial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5D1CC6-7EE1-4362-AEA5-364348FBC886}"/>
              </a:ext>
            </a:extLst>
          </p:cNvPr>
          <p:cNvCxnSpPr>
            <a:cxnSpLocks/>
          </p:cNvCxnSpPr>
          <p:nvPr/>
        </p:nvCxnSpPr>
        <p:spPr>
          <a:xfrm>
            <a:off x="5913929" y="1281813"/>
            <a:ext cx="0" cy="3931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5D83EF-CF85-40F0-B7CF-7ACCB1AE4897}"/>
              </a:ext>
            </a:extLst>
          </p:cNvPr>
          <p:cNvCxnSpPr>
            <a:cxnSpLocks/>
          </p:cNvCxnSpPr>
          <p:nvPr/>
        </p:nvCxnSpPr>
        <p:spPr>
          <a:xfrm>
            <a:off x="8655867" y="1294407"/>
            <a:ext cx="0" cy="393192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F159C6-1AAA-4358-B6DF-CFFBC2D18BFA}"/>
              </a:ext>
            </a:extLst>
          </p:cNvPr>
          <p:cNvCxnSpPr>
            <a:cxnSpLocks/>
          </p:cNvCxnSpPr>
          <p:nvPr/>
        </p:nvCxnSpPr>
        <p:spPr>
          <a:xfrm flipH="1">
            <a:off x="4575443" y="1261317"/>
            <a:ext cx="3319" cy="4529388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57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901C18-B6B2-468F-AD4A-43BA57ABF885}"/>
              </a:ext>
            </a:extLst>
          </p:cNvPr>
          <p:cNvCxnSpPr>
            <a:cxnSpLocks/>
          </p:cNvCxnSpPr>
          <p:nvPr/>
        </p:nvCxnSpPr>
        <p:spPr>
          <a:xfrm>
            <a:off x="4470892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A848CD3-9E9C-400E-9E6D-25AC795CF143}"/>
              </a:ext>
            </a:extLst>
          </p:cNvPr>
          <p:cNvCxnSpPr>
            <a:cxnSpLocks/>
          </p:cNvCxnSpPr>
          <p:nvPr/>
        </p:nvCxnSpPr>
        <p:spPr>
          <a:xfrm>
            <a:off x="5695487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4BCBFC-48A7-4EBF-B98D-382DA87674C7}"/>
              </a:ext>
            </a:extLst>
          </p:cNvPr>
          <p:cNvCxnSpPr>
            <a:cxnSpLocks/>
          </p:cNvCxnSpPr>
          <p:nvPr/>
        </p:nvCxnSpPr>
        <p:spPr>
          <a:xfrm>
            <a:off x="6889062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0D8741-BD95-4440-B0DB-B665F0139C03}"/>
              </a:ext>
            </a:extLst>
          </p:cNvPr>
          <p:cNvCxnSpPr>
            <a:cxnSpLocks/>
          </p:cNvCxnSpPr>
          <p:nvPr/>
        </p:nvCxnSpPr>
        <p:spPr>
          <a:xfrm>
            <a:off x="8127144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188D7CF-F4CD-4182-9155-E616C646A121}"/>
              </a:ext>
            </a:extLst>
          </p:cNvPr>
          <p:cNvCxnSpPr>
            <a:cxnSpLocks/>
          </p:cNvCxnSpPr>
          <p:nvPr/>
        </p:nvCxnSpPr>
        <p:spPr>
          <a:xfrm>
            <a:off x="9320719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853976-73E9-42CA-9DF5-58668EE9F572}"/>
              </a:ext>
            </a:extLst>
          </p:cNvPr>
          <p:cNvCxnSpPr>
            <a:cxnSpLocks/>
          </p:cNvCxnSpPr>
          <p:nvPr/>
        </p:nvCxnSpPr>
        <p:spPr>
          <a:xfrm>
            <a:off x="10522386" y="1497364"/>
            <a:ext cx="0" cy="3657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4D1EB99-1C1C-4DBA-8918-89F10E1B9B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t="-1" b="23960"/>
          <a:stretch/>
        </p:blipFill>
        <p:spPr>
          <a:xfrm>
            <a:off x="147197" y="65205"/>
            <a:ext cx="11973436" cy="4628448"/>
          </a:xfrm>
          <a:prstGeom prst="rect">
            <a:avLst/>
          </a:prstGeom>
        </p:spPr>
      </p:pic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B1F1DF6-CFF2-4BB8-BB28-B26E19EB6A89}"/>
              </a:ext>
            </a:extLst>
          </p:cNvPr>
          <p:cNvSpPr txBox="1">
            <a:spLocks/>
          </p:cNvSpPr>
          <p:nvPr/>
        </p:nvSpPr>
        <p:spPr>
          <a:xfrm>
            <a:off x="3747089" y="4234167"/>
            <a:ext cx="2421924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12  	      5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49FFB340-CAD4-4DE7-8912-EE469598CBA8}"/>
              </a:ext>
            </a:extLst>
          </p:cNvPr>
          <p:cNvSpPr txBox="1">
            <a:spLocks/>
          </p:cNvSpPr>
          <p:nvPr/>
        </p:nvSpPr>
        <p:spPr>
          <a:xfrm>
            <a:off x="6177251" y="4234525"/>
            <a:ext cx="2421924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12  	      5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2A4A6219-EA14-403F-BAAC-9CF3C60B8F16}"/>
              </a:ext>
            </a:extLst>
          </p:cNvPr>
          <p:cNvSpPr txBox="1">
            <a:spLocks/>
          </p:cNvSpPr>
          <p:nvPr/>
        </p:nvSpPr>
        <p:spPr>
          <a:xfrm>
            <a:off x="8607147" y="4234166"/>
            <a:ext cx="2421924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10  	      1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644E3C0-C642-406A-8ACB-95F8D11B6269}"/>
              </a:ext>
            </a:extLst>
          </p:cNvPr>
          <p:cNvSpPr txBox="1">
            <a:spLocks/>
          </p:cNvSpPr>
          <p:nvPr/>
        </p:nvSpPr>
        <p:spPr>
          <a:xfrm>
            <a:off x="6214983" y="4865766"/>
            <a:ext cx="2421924" cy="57839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Swab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E17639A-9D57-478C-8A0B-52A25E98F779}"/>
              </a:ext>
            </a:extLst>
          </p:cNvPr>
          <p:cNvSpPr txBox="1">
            <a:spLocks/>
          </p:cNvSpPr>
          <p:nvPr/>
        </p:nvSpPr>
        <p:spPr>
          <a:xfrm>
            <a:off x="3776582" y="4859032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Oyster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6F189C7-EA3A-4C77-AD96-9425DA7A4A80}"/>
              </a:ext>
            </a:extLst>
          </p:cNvPr>
          <p:cNvCxnSpPr>
            <a:cxnSpLocks/>
          </p:cNvCxnSpPr>
          <p:nvPr/>
        </p:nvCxnSpPr>
        <p:spPr>
          <a:xfrm>
            <a:off x="6214983" y="132455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C0D9C33-FA82-4F06-A730-B6CD3C1136B6}"/>
              </a:ext>
            </a:extLst>
          </p:cNvPr>
          <p:cNvSpPr txBox="1">
            <a:spLocks/>
          </p:cNvSpPr>
          <p:nvPr/>
        </p:nvSpPr>
        <p:spPr>
          <a:xfrm>
            <a:off x="8653384" y="4865766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Water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2FF4BC9-C4A4-4767-9C47-17CF338D6CD0}"/>
              </a:ext>
            </a:extLst>
          </p:cNvPr>
          <p:cNvCxnSpPr>
            <a:cxnSpLocks/>
          </p:cNvCxnSpPr>
          <p:nvPr/>
        </p:nvCxnSpPr>
        <p:spPr>
          <a:xfrm>
            <a:off x="3730612" y="124623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6BD558-1CC5-44F3-B3BB-F48460F9C2FA}"/>
              </a:ext>
            </a:extLst>
          </p:cNvPr>
          <p:cNvCxnSpPr>
            <a:cxnSpLocks/>
          </p:cNvCxnSpPr>
          <p:nvPr/>
        </p:nvCxnSpPr>
        <p:spPr>
          <a:xfrm>
            <a:off x="8636907" y="132455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812ED0-41BF-4B29-A9F0-9D56A10522E7}"/>
              </a:ext>
            </a:extLst>
          </p:cNvPr>
          <p:cNvCxnSpPr>
            <a:cxnSpLocks/>
          </p:cNvCxnSpPr>
          <p:nvPr/>
        </p:nvCxnSpPr>
        <p:spPr>
          <a:xfrm>
            <a:off x="11075308" y="124623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2DCF9E-548F-43C9-9249-E033E78320D1}"/>
              </a:ext>
            </a:extLst>
          </p:cNvPr>
          <p:cNvCxnSpPr>
            <a:cxnSpLocks/>
          </p:cNvCxnSpPr>
          <p:nvPr/>
        </p:nvCxnSpPr>
        <p:spPr>
          <a:xfrm>
            <a:off x="4986837" y="124623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3BCE9C7-0D4C-40B7-91D4-A98886B5623E}"/>
              </a:ext>
            </a:extLst>
          </p:cNvPr>
          <p:cNvCxnSpPr>
            <a:cxnSpLocks/>
          </p:cNvCxnSpPr>
          <p:nvPr/>
        </p:nvCxnSpPr>
        <p:spPr>
          <a:xfrm>
            <a:off x="7424121" y="132455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3C54A8-F280-4266-9C6B-C4CEB5B39B2B}"/>
              </a:ext>
            </a:extLst>
          </p:cNvPr>
          <p:cNvCxnSpPr>
            <a:cxnSpLocks/>
          </p:cNvCxnSpPr>
          <p:nvPr/>
        </p:nvCxnSpPr>
        <p:spPr>
          <a:xfrm>
            <a:off x="9879376" y="124623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77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FF2BB-08EF-41B0-BB43-0A794B52F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b="33924"/>
          <a:stretch/>
        </p:blipFill>
        <p:spPr>
          <a:xfrm>
            <a:off x="71368" y="107055"/>
            <a:ext cx="12120632" cy="4073992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F90B223-5F17-415A-AD23-E4B4C51600CF}"/>
              </a:ext>
            </a:extLst>
          </p:cNvPr>
          <p:cNvSpPr txBox="1">
            <a:spLocks/>
          </p:cNvSpPr>
          <p:nvPr/>
        </p:nvSpPr>
        <p:spPr>
          <a:xfrm>
            <a:off x="5180272" y="4181048"/>
            <a:ext cx="3111776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 9   	       6   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52A6148-A845-483A-9047-10830960096D}"/>
              </a:ext>
            </a:extLst>
          </p:cNvPr>
          <p:cNvSpPr txBox="1">
            <a:spLocks/>
          </p:cNvSpPr>
          <p:nvPr/>
        </p:nvSpPr>
        <p:spPr>
          <a:xfrm>
            <a:off x="3747423" y="4181049"/>
            <a:ext cx="2225170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9        6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6D3E325-2E3B-4429-AC5C-D00D4C2CB44D}"/>
              </a:ext>
            </a:extLst>
          </p:cNvPr>
          <p:cNvSpPr txBox="1">
            <a:spLocks/>
          </p:cNvSpPr>
          <p:nvPr/>
        </p:nvSpPr>
        <p:spPr>
          <a:xfrm>
            <a:off x="8495657" y="4174994"/>
            <a:ext cx="2421924" cy="748685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9  	      1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BBFE28E-6801-4BE5-A95D-116F456C0492}"/>
              </a:ext>
            </a:extLst>
          </p:cNvPr>
          <p:cNvSpPr txBox="1">
            <a:spLocks/>
          </p:cNvSpPr>
          <p:nvPr/>
        </p:nvSpPr>
        <p:spPr>
          <a:xfrm>
            <a:off x="5870124" y="4893948"/>
            <a:ext cx="2421924" cy="57839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Swab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CB1B353-FEA1-4391-A9D5-E708C0EED2F2}"/>
              </a:ext>
            </a:extLst>
          </p:cNvPr>
          <p:cNvSpPr txBox="1">
            <a:spLocks/>
          </p:cNvSpPr>
          <p:nvPr/>
        </p:nvSpPr>
        <p:spPr>
          <a:xfrm>
            <a:off x="4027821" y="4903538"/>
            <a:ext cx="1545802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Oyster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9B6F11-56B5-4565-BA30-D51C4D6A2DDD}"/>
              </a:ext>
            </a:extLst>
          </p:cNvPr>
          <p:cNvCxnSpPr>
            <a:cxnSpLocks/>
          </p:cNvCxnSpPr>
          <p:nvPr/>
        </p:nvCxnSpPr>
        <p:spPr>
          <a:xfrm>
            <a:off x="5581594" y="185908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CD06EB1-05D3-4422-A171-1B48ED74453E}"/>
              </a:ext>
            </a:extLst>
          </p:cNvPr>
          <p:cNvSpPr txBox="1">
            <a:spLocks/>
          </p:cNvSpPr>
          <p:nvPr/>
        </p:nvSpPr>
        <p:spPr>
          <a:xfrm>
            <a:off x="8501727" y="4929733"/>
            <a:ext cx="2421924" cy="559216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 anchor="ctr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</a:rPr>
              <a:t>Water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52E5343-7F9D-42A0-98D8-C969C199F428}"/>
              </a:ext>
            </a:extLst>
          </p:cNvPr>
          <p:cNvCxnSpPr>
            <a:cxnSpLocks/>
          </p:cNvCxnSpPr>
          <p:nvPr/>
        </p:nvCxnSpPr>
        <p:spPr>
          <a:xfrm>
            <a:off x="4091912" y="178076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3BF8D6-262F-4154-828A-E98421AE1B7C}"/>
              </a:ext>
            </a:extLst>
          </p:cNvPr>
          <p:cNvCxnSpPr>
            <a:cxnSpLocks/>
          </p:cNvCxnSpPr>
          <p:nvPr/>
        </p:nvCxnSpPr>
        <p:spPr>
          <a:xfrm>
            <a:off x="8516475" y="178076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32AC80D-728E-47AA-A1F3-B64E2211C510}"/>
              </a:ext>
            </a:extLst>
          </p:cNvPr>
          <p:cNvCxnSpPr>
            <a:cxnSpLocks/>
          </p:cNvCxnSpPr>
          <p:nvPr/>
        </p:nvCxnSpPr>
        <p:spPr>
          <a:xfrm>
            <a:off x="11035164" y="178076"/>
            <a:ext cx="0" cy="5303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F0480E9-FC81-47BF-8CE2-550F8C020A7F}"/>
              </a:ext>
            </a:extLst>
          </p:cNvPr>
          <p:cNvCxnSpPr>
            <a:cxnSpLocks/>
          </p:cNvCxnSpPr>
          <p:nvPr/>
        </p:nvCxnSpPr>
        <p:spPr>
          <a:xfrm>
            <a:off x="5134034" y="168799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76418B-5B78-451B-9D98-04ED6686E691}"/>
              </a:ext>
            </a:extLst>
          </p:cNvPr>
          <p:cNvCxnSpPr>
            <a:cxnSpLocks/>
          </p:cNvCxnSpPr>
          <p:nvPr/>
        </p:nvCxnSpPr>
        <p:spPr>
          <a:xfrm>
            <a:off x="6759509" y="168799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295940-21D3-4845-AE61-DED7B4A17971}"/>
              </a:ext>
            </a:extLst>
          </p:cNvPr>
          <p:cNvCxnSpPr>
            <a:cxnSpLocks/>
          </p:cNvCxnSpPr>
          <p:nvPr/>
        </p:nvCxnSpPr>
        <p:spPr>
          <a:xfrm>
            <a:off x="9709878" y="185908"/>
            <a:ext cx="0" cy="4754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1ED2-5995-4FE9-B954-1F4B9BB2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57" y="358168"/>
            <a:ext cx="3320943" cy="1081752"/>
          </a:xfrm>
        </p:spPr>
        <p:txBody>
          <a:bodyPr>
            <a:normAutofit/>
          </a:bodyPr>
          <a:lstStyle/>
          <a:p>
            <a:r>
              <a:rPr lang="en-US" sz="3600" dirty="0"/>
              <a:t>a) Trial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66A82-1F26-4C48-B889-BFE5ACA1A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320"/>
            <a:ext cx="6310731" cy="46755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75950-12FA-4469-8215-A938BD2C26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7"/>
          <a:stretch/>
        </p:blipFill>
        <p:spPr>
          <a:xfrm>
            <a:off x="6516000" y="1447929"/>
            <a:ext cx="5568000" cy="46459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90433C-0146-404F-980B-B9DFE0CC5564}"/>
              </a:ext>
            </a:extLst>
          </p:cNvPr>
          <p:cNvSpPr txBox="1">
            <a:spLocks/>
          </p:cNvSpPr>
          <p:nvPr/>
        </p:nvSpPr>
        <p:spPr>
          <a:xfrm>
            <a:off x="6961857" y="366177"/>
            <a:ext cx="3320943" cy="1081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b) Trial 2</a:t>
            </a:r>
          </a:p>
        </p:txBody>
      </p:sp>
    </p:spTree>
    <p:extLst>
      <p:ext uri="{BB962C8B-B14F-4D97-AF65-F5344CB8AC3E}">
        <p14:creationId xmlns:p14="http://schemas.microsoft.com/office/powerpoint/2010/main" val="27590497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0D78C9"/>
      </a:accent5>
      <a:accent6>
        <a:srgbClr val="F14124"/>
      </a:accent6>
      <a:hlink>
        <a:srgbClr val="56C7AA"/>
      </a:hlink>
      <a:folHlink>
        <a:srgbClr val="FFE5D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20151</TotalTime>
  <Words>1182</Words>
  <Application>Microsoft Office PowerPoint</Application>
  <PresentationFormat>Widescreen</PresentationFormat>
  <Paragraphs>392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Retrospect</vt:lpstr>
      <vt:lpstr>PowerPoint Presentation</vt:lpstr>
      <vt:lpstr>PowerPoint Presentation</vt:lpstr>
      <vt:lpstr>Percent survival figure adapted from Modak et al., in prep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Trial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Stevick</dc:creator>
  <cp:lastModifiedBy>Rebecca Stevick</cp:lastModifiedBy>
  <cp:revision>724</cp:revision>
  <dcterms:created xsi:type="dcterms:W3CDTF">2017-09-02T01:53:31Z</dcterms:created>
  <dcterms:modified xsi:type="dcterms:W3CDTF">2017-12-07T17:17:41Z</dcterms:modified>
</cp:coreProperties>
</file>